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1"/>
    <p:restoredTop sz="96240"/>
  </p:normalViewPr>
  <p:slideViewPr>
    <p:cSldViewPr snapToGrid="0" snapToObjects="1">
      <p:cViewPr>
        <p:scale>
          <a:sx n="127" d="100"/>
          <a:sy n="127" d="100"/>
        </p:scale>
        <p:origin x="4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9:08:38.34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24368,'2'0'0,"-1"0"0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9:08:39.94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9:12:00.65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1 293 24575,'1'-3'0,"7"1"0,14 1 0,14 1 0,11 0 0,10 0 0,9 0 0,8 0 0,-19-2 0,1-1 0,39-3 0,-38 1 0,1 0 0,-5 0 0,-2-1 0,48-4 0,-6-3 0,-37 4 0,0-1 0,-6-1 0,1 0 0,12-1 0,0 0 0,-4 2 0,-2 1 0,-7 2 0,0 2 0,37-4 0,-3 0 0,5-3 0,-30 3 0,1 0 0,36-7 0,-38 10 0,-4 2 0,12-1 0,2 5 0,-21 0 0,16 0 0,-10 0 0,13 0 0,-1 0 0,6 0 0,8 0 0,10 0 0,9 3 0,-35-2 0,1 0 0,-9 3 0,0 0 0,7-2 0,0-1 0,33 4 0,-5-5 0,-13 2 0,20 3 0,-14 3 0,12 1 0,-12-2 0,-3 0 0,2 2 0,6 0 0,5 1 0,-31-3 0,2-1 0,-12-4 0,1 0 0,14 2 0,-2-1 0,26-3 0,-18 1 0,-1 1 0,-9 0 0,23 3 0,7-1 0,-42-2 0,2-1 0,1 0 0,0 0 0,2-1 0,0 0 0,0 1 0,0 1 0,-2-1 0,0 1 0,0 0 0,0 1 0,10 2 0,0 0 0,-12-1 0,0 0 0,6 0 0,-3 0 0,13 3 0,8-5 0,-12 1 0,17 0 0,-9 0 0,-11-1 0,-18 0 0,-16-1 0,-12-1 0,6 0 0,23 0 0,7 0 0,16 0 0,-22 0 0,-3 0 0,-1 0 0,0 0 0,4 0 0,-15 0 0,-11 0 0,-11 0 0,-12 0 0,-9 0 0,-6 1 0,-11 1 0,-18 0 0,-37 0 0,29-1 0,-3-1 0,-7 1 0,-2-2 0,-4-1 0,1-2 0,-1-2 0,0 0 0,-5-2 0,-2 0 0,-13 0 0,-3 1 0,25 3 0,-1 2 0,-2 0-338,-9 0 1,-3 2 0,0-1 337,1 1 0,0 0 0,1 0 0,4-1 0,1-1 0,4 1 0,-10 0 0,3 1 0,2-2 0,4-1 0,20 3 0,0 0 0,-11 0 0,0-1 0,8 0 0,1 0 0,5-2 0,1-1 1012,-44-5-1012,45 2 0,0 0 0,-2-2 0,-2 0 0,-8-2 0,-5 1 0,-25 0 0,-3 1 0,8 0 0,-3 1-174,12 5 1,-4 1 0,3 0 173,-20-7 0,1 1 0,27 5 0,-1 1 0,3-1 0,-13-5 0,-1 0 0,16 4 0,-2 1 0,2 0 0,-12 0 0,0 0 0,-13-1 0,-1 1 0,14 1 0,4 1 0,12 0 0,2 0 0,2 1 0,1 0 0,4 0 0,1 0 0,-2 0 0,-2 0 0,-3 0 0,-4 0 0,-17 0 0,-1 0 0,10 2 0,0 1 0,-11 0 0,2 0 260,23 0 0,5 0-260,-22 1 0,14-4 0,34 0 0,2 0 0,6 2 0,-8 1 0,-13 4 0,-14 2 0,3-1 0,6 0 0,22-5 0,10 1 0,11-4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9:12:02.12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24575,'33'0'0,"5"0"0,43 0 0,-2 0 0,16 0 0,-14 0 0,-15 0 0,-20 0 0,-17 0 0,-15 0 0,-7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64008-43C2-6A26-317C-76B4ABDA1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32C2-E463-9F3F-9179-EF9B8F13A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6AB0-EFD9-FD52-FB0C-5FF56639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3F46-70F8-FD49-9DDF-DB821E8961BE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D59C6-E973-FF98-CC15-0634A8B9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5BF4A-8AA1-B8F2-A3BF-8E0B5048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C072-EBCD-DB4F-9E62-8C93FCA85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7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EC7B-D5FE-D0FD-19E5-12979766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47DBC-E52F-7576-AAE6-05825F5BB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33F07-ACAE-353F-93D8-E7A4A5F7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3F46-70F8-FD49-9DDF-DB821E8961BE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C26EA-2987-7DE0-7001-EC2E84DA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BE82F-EA26-BC1F-2983-8AF1C492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C072-EBCD-DB4F-9E62-8C93FCA85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3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2EB4E8-A1CC-F8C4-2E72-9037F6854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B99AA-41EE-B314-40CD-13E76EE18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711C8-7DCF-AF2D-36B6-9E976978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3F46-70F8-FD49-9DDF-DB821E8961BE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D0ECA-812A-CC62-2157-1B837C71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373AB-F38F-DBA2-CD70-A902672C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C072-EBCD-DB4F-9E62-8C93FCA85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8597B-EFC9-B22A-A197-014DAB5E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55F5D-C5C4-AB75-3524-1E51C5E41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71DA-377C-E46E-CF96-DD5D070B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3F46-70F8-FD49-9DDF-DB821E8961BE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CD340-7E00-D1B9-C405-7538F3BB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572CD-C61A-27E8-D67D-EF1CCE59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C072-EBCD-DB4F-9E62-8C93FCA85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8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D213F-19AC-1CD0-AC89-2B64E929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9E9C7-90C2-14EA-FF12-F46984E97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249B1-6A51-ABAD-BC38-7EF9ED0E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3F46-70F8-FD49-9DDF-DB821E8961BE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B7C40-8D19-BAD8-91A0-49F6C781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75271-2E43-6307-7B34-F7CD2EA9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C072-EBCD-DB4F-9E62-8C93FCA85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2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D81E-974B-E252-4159-416F7AE2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DA4D0-22B3-6AB4-826F-1A59313CD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FD86B-A01A-8B00-893F-BF29D0F33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34083-DE85-7053-A1CB-B6B189B7F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3F46-70F8-FD49-9DDF-DB821E8961BE}" type="datetimeFigureOut">
              <a:rPr lang="en-US" smtClean="0"/>
              <a:t>7/22/22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BD10D-5A95-FFB2-FF35-D5C73E28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A0274-A849-C3F3-3677-205C8972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C072-EBCD-DB4F-9E62-8C93FCA85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E67E-E36A-C445-40EC-DA70D3CE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ACB1F-B514-55E9-D5DE-21F6BB1A2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4853D-2732-2B06-5417-F8CCE575D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178D5-B93E-BECD-72DE-C30217A25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A42FFD-2FEB-0B4B-2514-703BA944F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D9FCF2-32FD-7080-383F-171334C4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3F46-70F8-FD49-9DDF-DB821E8961BE}" type="datetimeFigureOut">
              <a:rPr lang="en-US" smtClean="0"/>
              <a:t>7/22/22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255FB-300C-2FCD-CD92-6AA1B3CF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D88A3-D47C-739F-09B2-7009C3A5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C072-EBCD-DB4F-9E62-8C93FCA85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7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CA2E-7919-FD72-04BA-AC92E110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AEB303-2E58-C40B-95A9-4A6890A5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3F46-70F8-FD49-9DDF-DB821E8961BE}" type="datetimeFigureOut">
              <a:rPr lang="en-US" smtClean="0"/>
              <a:t>7/22/22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22290-7E68-B36F-3E2F-0CF0EDD1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8ABC9-4339-65BA-9DF3-99446438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C072-EBCD-DB4F-9E62-8C93FCA85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4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EB76D-2619-2391-81EB-463D905F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3F46-70F8-FD49-9DDF-DB821E8961BE}" type="datetimeFigureOut">
              <a:rPr lang="en-US" smtClean="0"/>
              <a:t>7/22/22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A75723-601D-AA38-8910-2C3129F1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3B230-AA8C-25C2-0065-10E552AB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C072-EBCD-DB4F-9E62-8C93FCA85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6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14EB-4725-3FB7-63ED-D92A68AC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FA33E-74B8-94D0-8BEB-E999886F9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4F1C4-53F3-EC67-A1F8-059C3AB1A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75FFC-EC23-CDC9-254A-C23BDE4F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3F46-70F8-FD49-9DDF-DB821E8961BE}" type="datetimeFigureOut">
              <a:rPr lang="en-US" smtClean="0"/>
              <a:t>7/22/22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DC40C-4903-EAA9-20C0-4D3939C7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2D481-7FDE-85DA-479E-05369C4F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C072-EBCD-DB4F-9E62-8C93FCA85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1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A346-32AD-87A3-EF36-2D3206E08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7A6D21-4392-3C68-7535-BF5BA38DB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998D1-883A-7483-2056-8E4F32D36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B53CF-6356-54CE-A3A4-45E90607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3F46-70F8-FD49-9DDF-DB821E8961BE}" type="datetimeFigureOut">
              <a:rPr lang="en-US" smtClean="0"/>
              <a:t>7/22/22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AE2D3-D019-1C52-96F9-45204D3EC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2F72B-0AEE-9C95-5A8A-E4B668D6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C072-EBCD-DB4F-9E62-8C93FCA85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3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B9836-3FDD-49D2-A188-B3D95240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6B818-639E-2981-CAD5-AE19A67BA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1C756-E46F-8E76-1C6E-AD2399EE3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63F46-70F8-FD49-9DDF-DB821E8961BE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FF2B5-E405-4D32-174A-58055CEC0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45D18-82E1-6C89-7904-4486F2981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7C072-EBCD-DB4F-9E62-8C93FCA85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2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jcai.org/proceedings/2019/0932.pdf" TargetMode="External"/><Relationship Id="rId2" Type="http://schemas.openxmlformats.org/officeDocument/2006/relationships/hyperlink" Target="https://arxiv.org/pdf/1610.02391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5.png"/><Relationship Id="rId4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BDEE-C7E6-47EA-AF9B-423380F1B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Grad-CAM for Interpreting DNN Model Decisions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DB69E-70ED-00A4-A2DE-AD9A721EC4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Paper 1: </a:t>
            </a:r>
            <a:r>
              <a:rPr lang="en-US" sz="1600" dirty="0">
                <a:hlinkClick r:id="rId2"/>
              </a:rPr>
              <a:t>Grad-CAM: Visual Explanations from Deep Networks via Gradient-based Localization</a:t>
            </a:r>
            <a:endParaRPr lang="en-US" sz="1600" dirty="0"/>
          </a:p>
          <a:p>
            <a:r>
              <a:rPr lang="en-US" sz="1600" dirty="0"/>
              <a:t>Paper 2: </a:t>
            </a:r>
            <a:r>
              <a:rPr lang="en-US" sz="1600" dirty="0">
                <a:hlinkClick r:id="rId3"/>
              </a:rPr>
              <a:t>Explainable Deep Neural Networks for Multivariate Time Series Predictions (IJCAI 2019)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5875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5FDEAC-200F-287B-24C3-5668777B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365125"/>
            <a:ext cx="11310729" cy="728179"/>
          </a:xfrm>
        </p:spPr>
        <p:txBody>
          <a:bodyPr/>
          <a:lstStyle/>
          <a:p>
            <a:r>
              <a:rPr lang="en-US" dirty="0"/>
              <a:t>Grad-CAM for </a:t>
            </a:r>
            <a:r>
              <a:rPr lang="en-US" dirty="0">
                <a:solidFill>
                  <a:srgbClr val="FF0000"/>
                </a:solidFill>
              </a:rPr>
              <a:t>multivariate</a:t>
            </a:r>
            <a:r>
              <a:rPr lang="en-US" dirty="0"/>
              <a:t> time series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7D9B7F-EAF1-7F11-CE61-4BA70B966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327" y="1351488"/>
            <a:ext cx="6605345" cy="1920631"/>
          </a:xfrm>
          <a:prstGeom prst="rect">
            <a:avLst/>
          </a:pr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id="{F8506881-0218-5F96-3A85-BE21A83A0676}"/>
              </a:ext>
            </a:extLst>
          </p:cNvPr>
          <p:cNvSpPr/>
          <p:nvPr/>
        </p:nvSpPr>
        <p:spPr>
          <a:xfrm>
            <a:off x="6719945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56D76748-0F3C-6BB9-D033-375E69F7C701}"/>
              </a:ext>
            </a:extLst>
          </p:cNvPr>
          <p:cNvSpPr/>
          <p:nvPr/>
        </p:nvSpPr>
        <p:spPr>
          <a:xfrm>
            <a:off x="7120824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7180851E-D2C7-BC10-F2E8-48176A0CAE1B}"/>
              </a:ext>
            </a:extLst>
          </p:cNvPr>
          <p:cNvSpPr/>
          <p:nvPr/>
        </p:nvSpPr>
        <p:spPr>
          <a:xfrm>
            <a:off x="7525016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18C5E40B-B3F3-3C65-98E7-1ADB17422189}"/>
              </a:ext>
            </a:extLst>
          </p:cNvPr>
          <p:cNvSpPr/>
          <p:nvPr/>
        </p:nvSpPr>
        <p:spPr>
          <a:xfrm>
            <a:off x="7925895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22DFF384-8AEB-ACD3-6B27-4187BC28B416}"/>
              </a:ext>
            </a:extLst>
          </p:cNvPr>
          <p:cNvSpPr/>
          <p:nvPr/>
        </p:nvSpPr>
        <p:spPr>
          <a:xfrm>
            <a:off x="8296956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DBE8366D-193C-091E-82C8-86C161B584BC}"/>
              </a:ext>
            </a:extLst>
          </p:cNvPr>
          <p:cNvSpPr/>
          <p:nvPr/>
        </p:nvSpPr>
        <p:spPr>
          <a:xfrm>
            <a:off x="8697835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00F881A2-5144-4F29-FD04-6174DEA02F15}"/>
              </a:ext>
            </a:extLst>
          </p:cNvPr>
          <p:cNvSpPr/>
          <p:nvPr/>
        </p:nvSpPr>
        <p:spPr>
          <a:xfrm>
            <a:off x="9098714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6551F114-FDF0-14A2-C2F6-65A353C57C62}"/>
              </a:ext>
            </a:extLst>
          </p:cNvPr>
          <p:cNvSpPr/>
          <p:nvPr/>
        </p:nvSpPr>
        <p:spPr>
          <a:xfrm>
            <a:off x="9499593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65939978-B470-C9C0-A612-036A7F7E25ED}"/>
              </a:ext>
            </a:extLst>
          </p:cNvPr>
          <p:cNvSpPr/>
          <p:nvPr/>
        </p:nvSpPr>
        <p:spPr>
          <a:xfrm>
            <a:off x="9900472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7892341E-76C1-4971-B05C-9AF3186AB81E}"/>
              </a:ext>
            </a:extLst>
          </p:cNvPr>
          <p:cNvSpPr/>
          <p:nvPr/>
        </p:nvSpPr>
        <p:spPr>
          <a:xfrm>
            <a:off x="10301351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13D3BAD5-2056-9E84-6F85-163B2FC8E425}"/>
              </a:ext>
            </a:extLst>
          </p:cNvPr>
          <p:cNvSpPr/>
          <p:nvPr/>
        </p:nvSpPr>
        <p:spPr>
          <a:xfrm>
            <a:off x="10698918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A6DBE45-A7EA-22EE-6E41-2B96D7EDEC0C}"/>
              </a:ext>
            </a:extLst>
          </p:cNvPr>
          <p:cNvSpPr/>
          <p:nvPr/>
        </p:nvSpPr>
        <p:spPr>
          <a:xfrm>
            <a:off x="11099797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1881902-28B2-EC9E-9471-E4014DF122E5}"/>
              </a:ext>
            </a:extLst>
          </p:cNvPr>
          <p:cNvSpPr/>
          <p:nvPr/>
        </p:nvSpPr>
        <p:spPr>
          <a:xfrm>
            <a:off x="6719945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CF36A4C-D10A-4734-8200-EEE4267344AD}"/>
              </a:ext>
            </a:extLst>
          </p:cNvPr>
          <p:cNvSpPr/>
          <p:nvPr/>
        </p:nvSpPr>
        <p:spPr>
          <a:xfrm>
            <a:off x="7120824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DA4A157-BAC4-B4FA-E451-D5C2803E329A}"/>
              </a:ext>
            </a:extLst>
          </p:cNvPr>
          <p:cNvSpPr/>
          <p:nvPr/>
        </p:nvSpPr>
        <p:spPr>
          <a:xfrm>
            <a:off x="7521703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EC09B0D-E94B-3BD6-A278-A8BFB65E7FB2}"/>
              </a:ext>
            </a:extLst>
          </p:cNvPr>
          <p:cNvSpPr/>
          <p:nvPr/>
        </p:nvSpPr>
        <p:spPr>
          <a:xfrm>
            <a:off x="7925895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1431C51-3055-7256-7C35-3D3112E8E71B}"/>
              </a:ext>
            </a:extLst>
          </p:cNvPr>
          <p:cNvSpPr/>
          <p:nvPr/>
        </p:nvSpPr>
        <p:spPr>
          <a:xfrm>
            <a:off x="8296956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D4085B9-F105-9797-8722-41904D7184BD}"/>
              </a:ext>
            </a:extLst>
          </p:cNvPr>
          <p:cNvSpPr/>
          <p:nvPr/>
        </p:nvSpPr>
        <p:spPr>
          <a:xfrm>
            <a:off x="8697835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01ED8A3-F4AC-773A-C680-B4ACDE0C73D6}"/>
              </a:ext>
            </a:extLst>
          </p:cNvPr>
          <p:cNvSpPr/>
          <p:nvPr/>
        </p:nvSpPr>
        <p:spPr>
          <a:xfrm>
            <a:off x="9098714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E3A12B3-9A8D-8775-5E6E-BE2DEE766DF1}"/>
              </a:ext>
            </a:extLst>
          </p:cNvPr>
          <p:cNvSpPr/>
          <p:nvPr/>
        </p:nvSpPr>
        <p:spPr>
          <a:xfrm>
            <a:off x="9502906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E7B2C20-D7AB-B4EC-8022-29C59B6B0065}"/>
              </a:ext>
            </a:extLst>
          </p:cNvPr>
          <p:cNvSpPr/>
          <p:nvPr/>
        </p:nvSpPr>
        <p:spPr>
          <a:xfrm>
            <a:off x="9897160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37FFFC7-FA92-3928-6961-BD8E6F9A72D5}"/>
              </a:ext>
            </a:extLst>
          </p:cNvPr>
          <p:cNvSpPr/>
          <p:nvPr/>
        </p:nvSpPr>
        <p:spPr>
          <a:xfrm>
            <a:off x="10298039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FE41AC-BF55-7B0D-771A-D286F763136E}"/>
              </a:ext>
            </a:extLst>
          </p:cNvPr>
          <p:cNvSpPr/>
          <p:nvPr/>
        </p:nvSpPr>
        <p:spPr>
          <a:xfrm>
            <a:off x="10698918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5FF9F7A-9957-E678-4841-86601943A019}"/>
              </a:ext>
            </a:extLst>
          </p:cNvPr>
          <p:cNvSpPr/>
          <p:nvPr/>
        </p:nvSpPr>
        <p:spPr>
          <a:xfrm>
            <a:off x="11103110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9E927F-7C79-84D4-BC93-95C40BBDD7C1}"/>
              </a:ext>
            </a:extLst>
          </p:cNvPr>
          <p:cNvSpPr/>
          <p:nvPr/>
        </p:nvSpPr>
        <p:spPr>
          <a:xfrm>
            <a:off x="9897159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AE2B25C-8CB4-B16F-02A5-3D4C6CF442A5}"/>
              </a:ext>
            </a:extLst>
          </p:cNvPr>
          <p:cNvSpPr/>
          <p:nvPr/>
        </p:nvSpPr>
        <p:spPr>
          <a:xfrm>
            <a:off x="10298037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A3DF633-0448-89EE-7BA1-C6830327077F}"/>
              </a:ext>
            </a:extLst>
          </p:cNvPr>
          <p:cNvSpPr/>
          <p:nvPr/>
        </p:nvSpPr>
        <p:spPr>
          <a:xfrm>
            <a:off x="10698915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AE80169-63E5-696C-0E4F-EC85CB34F772}"/>
              </a:ext>
            </a:extLst>
          </p:cNvPr>
          <p:cNvSpPr/>
          <p:nvPr/>
        </p:nvSpPr>
        <p:spPr>
          <a:xfrm>
            <a:off x="11099796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C64824-624B-8C51-8E67-F797C2D41263}"/>
              </a:ext>
            </a:extLst>
          </p:cNvPr>
          <p:cNvSpPr/>
          <p:nvPr/>
        </p:nvSpPr>
        <p:spPr>
          <a:xfrm>
            <a:off x="8296957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737C2E-7194-D4D5-B43B-A8B42BFD33C4}"/>
              </a:ext>
            </a:extLst>
          </p:cNvPr>
          <p:cNvSpPr/>
          <p:nvPr/>
        </p:nvSpPr>
        <p:spPr>
          <a:xfrm>
            <a:off x="8697835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2666DC6-DEC0-BBD5-C004-E96BBE293DF7}"/>
              </a:ext>
            </a:extLst>
          </p:cNvPr>
          <p:cNvSpPr/>
          <p:nvPr/>
        </p:nvSpPr>
        <p:spPr>
          <a:xfrm>
            <a:off x="9098713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F90948B-A5A5-9D7E-8621-64DAFAADD4A7}"/>
              </a:ext>
            </a:extLst>
          </p:cNvPr>
          <p:cNvSpPr/>
          <p:nvPr/>
        </p:nvSpPr>
        <p:spPr>
          <a:xfrm>
            <a:off x="9499594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B71D62C-1D27-968A-4B32-CC8B82B71EA9}"/>
              </a:ext>
            </a:extLst>
          </p:cNvPr>
          <p:cNvSpPr/>
          <p:nvPr/>
        </p:nvSpPr>
        <p:spPr>
          <a:xfrm>
            <a:off x="6719946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C1BEFD8-9342-B0D3-4428-F294A75EC76B}"/>
              </a:ext>
            </a:extLst>
          </p:cNvPr>
          <p:cNvSpPr/>
          <p:nvPr/>
        </p:nvSpPr>
        <p:spPr>
          <a:xfrm>
            <a:off x="7120824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DE996F0-34B5-06B4-7F35-8F03BB607B61}"/>
              </a:ext>
            </a:extLst>
          </p:cNvPr>
          <p:cNvSpPr/>
          <p:nvPr/>
        </p:nvSpPr>
        <p:spPr>
          <a:xfrm>
            <a:off x="7521702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FB68319-9B26-F768-19A6-974E4C496323}"/>
              </a:ext>
            </a:extLst>
          </p:cNvPr>
          <p:cNvSpPr/>
          <p:nvPr/>
        </p:nvSpPr>
        <p:spPr>
          <a:xfrm>
            <a:off x="7922583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gular Pentagon 42">
            <a:extLst>
              <a:ext uri="{FF2B5EF4-FFF2-40B4-BE49-F238E27FC236}">
                <a16:creationId xmlns:a16="http://schemas.microsoft.com/office/drawing/2014/main" id="{FF5626EA-0ABB-88D0-C2A7-E0E44F1C4469}"/>
              </a:ext>
            </a:extLst>
          </p:cNvPr>
          <p:cNvSpPr/>
          <p:nvPr/>
        </p:nvSpPr>
        <p:spPr>
          <a:xfrm>
            <a:off x="10698914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gular Pentagon 43">
            <a:extLst>
              <a:ext uri="{FF2B5EF4-FFF2-40B4-BE49-F238E27FC236}">
                <a16:creationId xmlns:a16="http://schemas.microsoft.com/office/drawing/2014/main" id="{CD491F8F-95A3-F87E-AB4C-690FA7279F7C}"/>
              </a:ext>
            </a:extLst>
          </p:cNvPr>
          <p:cNvSpPr/>
          <p:nvPr/>
        </p:nvSpPr>
        <p:spPr>
          <a:xfrm>
            <a:off x="11103113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gular Pentagon 44">
            <a:extLst>
              <a:ext uri="{FF2B5EF4-FFF2-40B4-BE49-F238E27FC236}">
                <a16:creationId xmlns:a16="http://schemas.microsoft.com/office/drawing/2014/main" id="{C2FA8759-544A-6B30-46A5-62B54FEC0AC6}"/>
              </a:ext>
            </a:extLst>
          </p:cNvPr>
          <p:cNvSpPr/>
          <p:nvPr/>
        </p:nvSpPr>
        <p:spPr>
          <a:xfrm>
            <a:off x="10301350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gular Pentagon 45">
            <a:extLst>
              <a:ext uri="{FF2B5EF4-FFF2-40B4-BE49-F238E27FC236}">
                <a16:creationId xmlns:a16="http://schemas.microsoft.com/office/drawing/2014/main" id="{E23A1CBC-5869-54E9-9034-8D37C75918D3}"/>
              </a:ext>
            </a:extLst>
          </p:cNvPr>
          <p:cNvSpPr/>
          <p:nvPr/>
        </p:nvSpPr>
        <p:spPr>
          <a:xfrm>
            <a:off x="9496276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gular Pentagon 46">
            <a:extLst>
              <a:ext uri="{FF2B5EF4-FFF2-40B4-BE49-F238E27FC236}">
                <a16:creationId xmlns:a16="http://schemas.microsoft.com/office/drawing/2014/main" id="{72596BF7-84BB-5D60-A733-CF44676C3DF7}"/>
              </a:ext>
            </a:extLst>
          </p:cNvPr>
          <p:cNvSpPr/>
          <p:nvPr/>
        </p:nvSpPr>
        <p:spPr>
          <a:xfrm>
            <a:off x="9900475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gular Pentagon 47">
            <a:extLst>
              <a:ext uri="{FF2B5EF4-FFF2-40B4-BE49-F238E27FC236}">
                <a16:creationId xmlns:a16="http://schemas.microsoft.com/office/drawing/2014/main" id="{56E5528D-C499-BA6B-8298-1CEED18D15C1}"/>
              </a:ext>
            </a:extLst>
          </p:cNvPr>
          <p:cNvSpPr/>
          <p:nvPr/>
        </p:nvSpPr>
        <p:spPr>
          <a:xfrm>
            <a:off x="9098712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gular Pentagon 48">
            <a:extLst>
              <a:ext uri="{FF2B5EF4-FFF2-40B4-BE49-F238E27FC236}">
                <a16:creationId xmlns:a16="http://schemas.microsoft.com/office/drawing/2014/main" id="{A9209CB5-DE7E-DBC5-EF63-1F4D2B58B188}"/>
              </a:ext>
            </a:extLst>
          </p:cNvPr>
          <p:cNvSpPr/>
          <p:nvPr/>
        </p:nvSpPr>
        <p:spPr>
          <a:xfrm>
            <a:off x="8290314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gular Pentagon 49">
            <a:extLst>
              <a:ext uri="{FF2B5EF4-FFF2-40B4-BE49-F238E27FC236}">
                <a16:creationId xmlns:a16="http://schemas.microsoft.com/office/drawing/2014/main" id="{CA768FBB-B688-B38F-1B36-B312A3AA2787}"/>
              </a:ext>
            </a:extLst>
          </p:cNvPr>
          <p:cNvSpPr/>
          <p:nvPr/>
        </p:nvSpPr>
        <p:spPr>
          <a:xfrm>
            <a:off x="8694513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gular Pentagon 50">
            <a:extLst>
              <a:ext uri="{FF2B5EF4-FFF2-40B4-BE49-F238E27FC236}">
                <a16:creationId xmlns:a16="http://schemas.microsoft.com/office/drawing/2014/main" id="{40E8FA2C-E7BD-C6E8-4072-FB0CE55638B7}"/>
              </a:ext>
            </a:extLst>
          </p:cNvPr>
          <p:cNvSpPr/>
          <p:nvPr/>
        </p:nvSpPr>
        <p:spPr>
          <a:xfrm>
            <a:off x="7892750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gular Pentagon 51">
            <a:extLst>
              <a:ext uri="{FF2B5EF4-FFF2-40B4-BE49-F238E27FC236}">
                <a16:creationId xmlns:a16="http://schemas.microsoft.com/office/drawing/2014/main" id="{9508B777-39D4-9BA6-7752-577272EE76FF}"/>
              </a:ext>
            </a:extLst>
          </p:cNvPr>
          <p:cNvSpPr/>
          <p:nvPr/>
        </p:nvSpPr>
        <p:spPr>
          <a:xfrm>
            <a:off x="7117508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gular Pentagon 52">
            <a:extLst>
              <a:ext uri="{FF2B5EF4-FFF2-40B4-BE49-F238E27FC236}">
                <a16:creationId xmlns:a16="http://schemas.microsoft.com/office/drawing/2014/main" id="{3A0C7119-D214-6650-A5E5-16C34CFB0FFE}"/>
              </a:ext>
            </a:extLst>
          </p:cNvPr>
          <p:cNvSpPr/>
          <p:nvPr/>
        </p:nvSpPr>
        <p:spPr>
          <a:xfrm>
            <a:off x="7521707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gular Pentagon 53">
            <a:extLst>
              <a:ext uri="{FF2B5EF4-FFF2-40B4-BE49-F238E27FC236}">
                <a16:creationId xmlns:a16="http://schemas.microsoft.com/office/drawing/2014/main" id="{83CD88C8-C998-394A-6A82-FBAD2B8C51E2}"/>
              </a:ext>
            </a:extLst>
          </p:cNvPr>
          <p:cNvSpPr/>
          <p:nvPr/>
        </p:nvSpPr>
        <p:spPr>
          <a:xfrm>
            <a:off x="6719944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ie 54">
            <a:extLst>
              <a:ext uri="{FF2B5EF4-FFF2-40B4-BE49-F238E27FC236}">
                <a16:creationId xmlns:a16="http://schemas.microsoft.com/office/drawing/2014/main" id="{E989766E-E6E9-7F1A-A29C-4C1C4BC4F0D6}"/>
              </a:ext>
            </a:extLst>
          </p:cNvPr>
          <p:cNvSpPr/>
          <p:nvPr/>
        </p:nvSpPr>
        <p:spPr>
          <a:xfrm>
            <a:off x="11099795" y="5956385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Pie 55">
            <a:extLst>
              <a:ext uri="{FF2B5EF4-FFF2-40B4-BE49-F238E27FC236}">
                <a16:creationId xmlns:a16="http://schemas.microsoft.com/office/drawing/2014/main" id="{1B8661A6-E822-66F0-783C-DB22CE15C1CF}"/>
              </a:ext>
            </a:extLst>
          </p:cNvPr>
          <p:cNvSpPr/>
          <p:nvPr/>
        </p:nvSpPr>
        <p:spPr>
          <a:xfrm>
            <a:off x="10698915" y="5956385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Pie 56">
            <a:extLst>
              <a:ext uri="{FF2B5EF4-FFF2-40B4-BE49-F238E27FC236}">
                <a16:creationId xmlns:a16="http://schemas.microsoft.com/office/drawing/2014/main" id="{D5713CAE-1FA3-3762-FFBD-AE6E92D52FC9}"/>
              </a:ext>
            </a:extLst>
          </p:cNvPr>
          <p:cNvSpPr/>
          <p:nvPr/>
        </p:nvSpPr>
        <p:spPr>
          <a:xfrm>
            <a:off x="10298037" y="5956385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Pie 57">
            <a:extLst>
              <a:ext uri="{FF2B5EF4-FFF2-40B4-BE49-F238E27FC236}">
                <a16:creationId xmlns:a16="http://schemas.microsoft.com/office/drawing/2014/main" id="{2CA3EA0E-85AC-1A6F-3B12-C403E2F2B695}"/>
              </a:ext>
            </a:extLst>
          </p:cNvPr>
          <p:cNvSpPr/>
          <p:nvPr/>
        </p:nvSpPr>
        <p:spPr>
          <a:xfrm>
            <a:off x="9897159" y="5966329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Pie 58">
            <a:extLst>
              <a:ext uri="{FF2B5EF4-FFF2-40B4-BE49-F238E27FC236}">
                <a16:creationId xmlns:a16="http://schemas.microsoft.com/office/drawing/2014/main" id="{32911B86-FF85-A14E-32E5-5D8255332C36}"/>
              </a:ext>
            </a:extLst>
          </p:cNvPr>
          <p:cNvSpPr/>
          <p:nvPr/>
        </p:nvSpPr>
        <p:spPr>
          <a:xfrm>
            <a:off x="9496277" y="5966329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Pie 59">
            <a:extLst>
              <a:ext uri="{FF2B5EF4-FFF2-40B4-BE49-F238E27FC236}">
                <a16:creationId xmlns:a16="http://schemas.microsoft.com/office/drawing/2014/main" id="{9A1A4459-6316-498C-5327-C83B27DF38A9}"/>
              </a:ext>
            </a:extLst>
          </p:cNvPr>
          <p:cNvSpPr/>
          <p:nvPr/>
        </p:nvSpPr>
        <p:spPr>
          <a:xfrm>
            <a:off x="9095386" y="5966329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Pie 60">
            <a:extLst>
              <a:ext uri="{FF2B5EF4-FFF2-40B4-BE49-F238E27FC236}">
                <a16:creationId xmlns:a16="http://schemas.microsoft.com/office/drawing/2014/main" id="{A2B4104B-8086-84A3-C668-5B31A8EDB93F}"/>
              </a:ext>
            </a:extLst>
          </p:cNvPr>
          <p:cNvSpPr/>
          <p:nvPr/>
        </p:nvSpPr>
        <p:spPr>
          <a:xfrm>
            <a:off x="8694506" y="5966329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Pie 61">
            <a:extLst>
              <a:ext uri="{FF2B5EF4-FFF2-40B4-BE49-F238E27FC236}">
                <a16:creationId xmlns:a16="http://schemas.microsoft.com/office/drawing/2014/main" id="{7AE454D9-FBCE-1D2E-2D5D-9F0ED5663AA4}"/>
              </a:ext>
            </a:extLst>
          </p:cNvPr>
          <p:cNvSpPr/>
          <p:nvPr/>
        </p:nvSpPr>
        <p:spPr>
          <a:xfrm>
            <a:off x="8293628" y="5966329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Pie 62">
            <a:extLst>
              <a:ext uri="{FF2B5EF4-FFF2-40B4-BE49-F238E27FC236}">
                <a16:creationId xmlns:a16="http://schemas.microsoft.com/office/drawing/2014/main" id="{B5335729-AACE-18C4-2863-13154D136DCA}"/>
              </a:ext>
            </a:extLst>
          </p:cNvPr>
          <p:cNvSpPr/>
          <p:nvPr/>
        </p:nvSpPr>
        <p:spPr>
          <a:xfrm>
            <a:off x="7892750" y="5976273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Pie 63">
            <a:extLst>
              <a:ext uri="{FF2B5EF4-FFF2-40B4-BE49-F238E27FC236}">
                <a16:creationId xmlns:a16="http://schemas.microsoft.com/office/drawing/2014/main" id="{3C0CE01E-8460-A00F-E27F-98199E2E9C4A}"/>
              </a:ext>
            </a:extLst>
          </p:cNvPr>
          <p:cNvSpPr/>
          <p:nvPr/>
        </p:nvSpPr>
        <p:spPr>
          <a:xfrm>
            <a:off x="7491868" y="5976273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ie 64">
            <a:extLst>
              <a:ext uri="{FF2B5EF4-FFF2-40B4-BE49-F238E27FC236}">
                <a16:creationId xmlns:a16="http://schemas.microsoft.com/office/drawing/2014/main" id="{64E9D3EA-AC2B-5A24-3C4F-C93C08BE4AB5}"/>
              </a:ext>
            </a:extLst>
          </p:cNvPr>
          <p:cNvSpPr/>
          <p:nvPr/>
        </p:nvSpPr>
        <p:spPr>
          <a:xfrm>
            <a:off x="7090977" y="5976273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Pie 65">
            <a:extLst>
              <a:ext uri="{FF2B5EF4-FFF2-40B4-BE49-F238E27FC236}">
                <a16:creationId xmlns:a16="http://schemas.microsoft.com/office/drawing/2014/main" id="{57A5C174-79B6-8BC3-6A8E-D3CA9B113503}"/>
              </a:ext>
            </a:extLst>
          </p:cNvPr>
          <p:cNvSpPr/>
          <p:nvPr/>
        </p:nvSpPr>
        <p:spPr>
          <a:xfrm>
            <a:off x="6690097" y="5976273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BF010C1-6E91-A62E-36D2-E7FE0F516523}"/>
              </a:ext>
            </a:extLst>
          </p:cNvPr>
          <p:cNvSpPr txBox="1"/>
          <p:nvPr/>
        </p:nvSpPr>
        <p:spPr>
          <a:xfrm>
            <a:off x="623944" y="3530303"/>
            <a:ext cx="5295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Task:</a:t>
            </a:r>
          </a:p>
          <a:p>
            <a:r>
              <a:rPr lang="en-US" dirty="0">
                <a:solidFill>
                  <a:srgbClr val="FF0000"/>
                </a:solidFill>
              </a:rPr>
              <a:t>1. Predicting power generation from solar panel plants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2CAC026-4585-0CC4-3A2F-DF52DC807447}"/>
              </a:ext>
            </a:extLst>
          </p:cNvPr>
          <p:cNvSpPr txBox="1"/>
          <p:nvPr/>
        </p:nvSpPr>
        <p:spPr>
          <a:xfrm>
            <a:off x="620358" y="4229251"/>
            <a:ext cx="52952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 classes, 0-50, 50-100, 100-150, 150-200, 200-250, and 250-300</a:t>
            </a:r>
          </a:p>
          <a:p>
            <a:endParaRPr lang="en-US" dirty="0"/>
          </a:p>
          <a:p>
            <a:r>
              <a:rPr lang="en-US" dirty="0"/>
              <a:t>CNN network</a:t>
            </a:r>
          </a:p>
          <a:p>
            <a:endParaRPr lang="en-US" dirty="0"/>
          </a:p>
          <a:p>
            <a:r>
              <a:rPr lang="en-US" dirty="0"/>
              <a:t>Customized the kernel size to capture important features and important timeframes</a:t>
            </a:r>
          </a:p>
        </p:txBody>
      </p:sp>
    </p:spTree>
    <p:extLst>
      <p:ext uri="{BB962C8B-B14F-4D97-AF65-F5344CB8AC3E}">
        <p14:creationId xmlns:p14="http://schemas.microsoft.com/office/powerpoint/2010/main" val="181552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6BCC10-64C5-3B30-A22A-A99E2A96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365125"/>
            <a:ext cx="11310729" cy="728179"/>
          </a:xfrm>
        </p:spPr>
        <p:txBody>
          <a:bodyPr/>
          <a:lstStyle/>
          <a:p>
            <a:r>
              <a:rPr lang="en-US" dirty="0"/>
              <a:t>Grad-CAM for </a:t>
            </a:r>
            <a:r>
              <a:rPr lang="en-US" dirty="0">
                <a:solidFill>
                  <a:srgbClr val="FF0000"/>
                </a:solidFill>
              </a:rPr>
              <a:t>multivariate</a:t>
            </a:r>
            <a:r>
              <a:rPr lang="en-US" dirty="0"/>
              <a:t> time series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F1925FE-9ED5-5C52-2B5F-997A28BAD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327" y="1351488"/>
            <a:ext cx="6605345" cy="1920631"/>
          </a:xfrm>
          <a:prstGeom prst="rect">
            <a:avLst/>
          </a:prstGeom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3084AAD6-1D51-1100-4914-533C4396A725}"/>
              </a:ext>
            </a:extLst>
          </p:cNvPr>
          <p:cNvSpPr/>
          <p:nvPr/>
        </p:nvSpPr>
        <p:spPr>
          <a:xfrm>
            <a:off x="6719945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9297CFC1-0AA7-0D76-E4B2-0E9557A2A764}"/>
              </a:ext>
            </a:extLst>
          </p:cNvPr>
          <p:cNvSpPr/>
          <p:nvPr/>
        </p:nvSpPr>
        <p:spPr>
          <a:xfrm>
            <a:off x="7120824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A0626CEB-3E76-3802-D565-AA52D0D32355}"/>
              </a:ext>
            </a:extLst>
          </p:cNvPr>
          <p:cNvSpPr/>
          <p:nvPr/>
        </p:nvSpPr>
        <p:spPr>
          <a:xfrm>
            <a:off x="7525016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E321445D-E626-D7BF-55CE-7FEA3987C0D4}"/>
              </a:ext>
            </a:extLst>
          </p:cNvPr>
          <p:cNvSpPr/>
          <p:nvPr/>
        </p:nvSpPr>
        <p:spPr>
          <a:xfrm>
            <a:off x="7925895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E455C7BE-F8D7-01C6-7666-D443D9F066CE}"/>
              </a:ext>
            </a:extLst>
          </p:cNvPr>
          <p:cNvSpPr/>
          <p:nvPr/>
        </p:nvSpPr>
        <p:spPr>
          <a:xfrm>
            <a:off x="8296956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566247AD-F97D-BFFD-E72B-7431A588F66B}"/>
              </a:ext>
            </a:extLst>
          </p:cNvPr>
          <p:cNvSpPr/>
          <p:nvPr/>
        </p:nvSpPr>
        <p:spPr>
          <a:xfrm>
            <a:off x="8697835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C088641E-85E8-8BC9-7603-42A70C64333E}"/>
              </a:ext>
            </a:extLst>
          </p:cNvPr>
          <p:cNvSpPr/>
          <p:nvPr/>
        </p:nvSpPr>
        <p:spPr>
          <a:xfrm>
            <a:off x="9098714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08DA0BE-BB45-908E-80BB-B399DA641EF7}"/>
              </a:ext>
            </a:extLst>
          </p:cNvPr>
          <p:cNvSpPr/>
          <p:nvPr/>
        </p:nvSpPr>
        <p:spPr>
          <a:xfrm>
            <a:off x="9499593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7DB0B0E6-12EA-DBA6-DE6D-D7FF0887ED20}"/>
              </a:ext>
            </a:extLst>
          </p:cNvPr>
          <p:cNvSpPr/>
          <p:nvPr/>
        </p:nvSpPr>
        <p:spPr>
          <a:xfrm>
            <a:off x="9900472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17CF46F8-34E3-DADD-F18C-990272CD34AA}"/>
              </a:ext>
            </a:extLst>
          </p:cNvPr>
          <p:cNvSpPr/>
          <p:nvPr/>
        </p:nvSpPr>
        <p:spPr>
          <a:xfrm>
            <a:off x="10301351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D482F198-8B19-2546-7EDB-CEEF597E2653}"/>
              </a:ext>
            </a:extLst>
          </p:cNvPr>
          <p:cNvSpPr/>
          <p:nvPr/>
        </p:nvSpPr>
        <p:spPr>
          <a:xfrm>
            <a:off x="10698918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66B5BE9-29AB-6C32-EF12-2B16A9EB8FBE}"/>
              </a:ext>
            </a:extLst>
          </p:cNvPr>
          <p:cNvSpPr/>
          <p:nvPr/>
        </p:nvSpPr>
        <p:spPr>
          <a:xfrm>
            <a:off x="11099797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A70EA39-2366-5BC2-BA8D-6F1998C62E80}"/>
              </a:ext>
            </a:extLst>
          </p:cNvPr>
          <p:cNvSpPr/>
          <p:nvPr/>
        </p:nvSpPr>
        <p:spPr>
          <a:xfrm>
            <a:off x="6719945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BDB6653-B6A8-A5CE-EE56-7EA44F34843E}"/>
              </a:ext>
            </a:extLst>
          </p:cNvPr>
          <p:cNvSpPr/>
          <p:nvPr/>
        </p:nvSpPr>
        <p:spPr>
          <a:xfrm>
            <a:off x="7120824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F7C2FE7-A40C-5B92-3E5D-3772BFD94FBE}"/>
              </a:ext>
            </a:extLst>
          </p:cNvPr>
          <p:cNvSpPr/>
          <p:nvPr/>
        </p:nvSpPr>
        <p:spPr>
          <a:xfrm>
            <a:off x="7521703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AA98371-41E4-B3E1-8A6D-5B374D6D3424}"/>
              </a:ext>
            </a:extLst>
          </p:cNvPr>
          <p:cNvSpPr/>
          <p:nvPr/>
        </p:nvSpPr>
        <p:spPr>
          <a:xfrm>
            <a:off x="7925895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0342F16-347D-FEAF-C3EE-59A795E60E2A}"/>
              </a:ext>
            </a:extLst>
          </p:cNvPr>
          <p:cNvSpPr/>
          <p:nvPr/>
        </p:nvSpPr>
        <p:spPr>
          <a:xfrm>
            <a:off x="8296956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96B044D-D908-CBC8-0204-77BC1E4BA838}"/>
              </a:ext>
            </a:extLst>
          </p:cNvPr>
          <p:cNvSpPr/>
          <p:nvPr/>
        </p:nvSpPr>
        <p:spPr>
          <a:xfrm>
            <a:off x="8697835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9F054E1-6448-8802-2F5C-495261F6D7BE}"/>
              </a:ext>
            </a:extLst>
          </p:cNvPr>
          <p:cNvSpPr/>
          <p:nvPr/>
        </p:nvSpPr>
        <p:spPr>
          <a:xfrm>
            <a:off x="9098714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D3CAA92-A113-6AEF-3616-6DC9607E0C33}"/>
              </a:ext>
            </a:extLst>
          </p:cNvPr>
          <p:cNvSpPr/>
          <p:nvPr/>
        </p:nvSpPr>
        <p:spPr>
          <a:xfrm>
            <a:off x="9502906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575AD4C-AF40-7048-F230-760D47516D7B}"/>
              </a:ext>
            </a:extLst>
          </p:cNvPr>
          <p:cNvSpPr/>
          <p:nvPr/>
        </p:nvSpPr>
        <p:spPr>
          <a:xfrm>
            <a:off x="9897160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26AADF6-F96B-467C-460C-1249B77FCDF3}"/>
              </a:ext>
            </a:extLst>
          </p:cNvPr>
          <p:cNvSpPr/>
          <p:nvPr/>
        </p:nvSpPr>
        <p:spPr>
          <a:xfrm>
            <a:off x="10298039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95B73CC-3D1E-3A13-D86C-86ED0E322AF7}"/>
              </a:ext>
            </a:extLst>
          </p:cNvPr>
          <p:cNvSpPr/>
          <p:nvPr/>
        </p:nvSpPr>
        <p:spPr>
          <a:xfrm>
            <a:off x="10698918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B95487A-570A-871D-BF1F-5813166D01F0}"/>
              </a:ext>
            </a:extLst>
          </p:cNvPr>
          <p:cNvSpPr/>
          <p:nvPr/>
        </p:nvSpPr>
        <p:spPr>
          <a:xfrm>
            <a:off x="11103110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6F6825-94F9-1E01-16B7-B2F2773B3083}"/>
              </a:ext>
            </a:extLst>
          </p:cNvPr>
          <p:cNvSpPr/>
          <p:nvPr/>
        </p:nvSpPr>
        <p:spPr>
          <a:xfrm>
            <a:off x="9897159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BF3414-4833-1AB7-1083-8D605E13B0CE}"/>
              </a:ext>
            </a:extLst>
          </p:cNvPr>
          <p:cNvSpPr/>
          <p:nvPr/>
        </p:nvSpPr>
        <p:spPr>
          <a:xfrm>
            <a:off x="10298037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2C1E6DF-7FEA-5EC1-FD97-807828BEDFBC}"/>
              </a:ext>
            </a:extLst>
          </p:cNvPr>
          <p:cNvSpPr/>
          <p:nvPr/>
        </p:nvSpPr>
        <p:spPr>
          <a:xfrm>
            <a:off x="10698915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B8F1796-2802-6F42-D00B-8359DA0C5B48}"/>
              </a:ext>
            </a:extLst>
          </p:cNvPr>
          <p:cNvSpPr/>
          <p:nvPr/>
        </p:nvSpPr>
        <p:spPr>
          <a:xfrm>
            <a:off x="11099796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A8DBCD-AC3E-F6F9-785C-6EC52BCBBFBC}"/>
              </a:ext>
            </a:extLst>
          </p:cNvPr>
          <p:cNvSpPr/>
          <p:nvPr/>
        </p:nvSpPr>
        <p:spPr>
          <a:xfrm>
            <a:off x="8296957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B10A9C-12D0-8ED0-B1A3-A5D9D9E08375}"/>
              </a:ext>
            </a:extLst>
          </p:cNvPr>
          <p:cNvSpPr/>
          <p:nvPr/>
        </p:nvSpPr>
        <p:spPr>
          <a:xfrm>
            <a:off x="8697835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3303792-91E0-3AA8-F66E-BCF1E3A2BDA6}"/>
              </a:ext>
            </a:extLst>
          </p:cNvPr>
          <p:cNvSpPr/>
          <p:nvPr/>
        </p:nvSpPr>
        <p:spPr>
          <a:xfrm>
            <a:off x="9098713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D464849-F367-1A48-BE61-277C3CF542D4}"/>
              </a:ext>
            </a:extLst>
          </p:cNvPr>
          <p:cNvSpPr/>
          <p:nvPr/>
        </p:nvSpPr>
        <p:spPr>
          <a:xfrm>
            <a:off x="9499594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80A359D-F57C-2C74-2713-5EEC8D35353C}"/>
              </a:ext>
            </a:extLst>
          </p:cNvPr>
          <p:cNvSpPr/>
          <p:nvPr/>
        </p:nvSpPr>
        <p:spPr>
          <a:xfrm>
            <a:off x="6719946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0DDBCDB-74BE-1086-A479-95245A0A2759}"/>
              </a:ext>
            </a:extLst>
          </p:cNvPr>
          <p:cNvSpPr/>
          <p:nvPr/>
        </p:nvSpPr>
        <p:spPr>
          <a:xfrm>
            <a:off x="7120824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92B5366-0188-13AF-D583-537DB0267997}"/>
              </a:ext>
            </a:extLst>
          </p:cNvPr>
          <p:cNvSpPr/>
          <p:nvPr/>
        </p:nvSpPr>
        <p:spPr>
          <a:xfrm>
            <a:off x="7521702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749ADB4-B679-17B2-D224-570DD04BE353}"/>
              </a:ext>
            </a:extLst>
          </p:cNvPr>
          <p:cNvSpPr/>
          <p:nvPr/>
        </p:nvSpPr>
        <p:spPr>
          <a:xfrm>
            <a:off x="7922583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gular Pentagon 41">
            <a:extLst>
              <a:ext uri="{FF2B5EF4-FFF2-40B4-BE49-F238E27FC236}">
                <a16:creationId xmlns:a16="http://schemas.microsoft.com/office/drawing/2014/main" id="{BB7A2084-9B6E-1D63-9FC8-F5EFCC1B5EC6}"/>
              </a:ext>
            </a:extLst>
          </p:cNvPr>
          <p:cNvSpPr/>
          <p:nvPr/>
        </p:nvSpPr>
        <p:spPr>
          <a:xfrm>
            <a:off x="10698914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gular Pentagon 42">
            <a:extLst>
              <a:ext uri="{FF2B5EF4-FFF2-40B4-BE49-F238E27FC236}">
                <a16:creationId xmlns:a16="http://schemas.microsoft.com/office/drawing/2014/main" id="{8D302843-3E58-9900-3941-C5F95B14F694}"/>
              </a:ext>
            </a:extLst>
          </p:cNvPr>
          <p:cNvSpPr/>
          <p:nvPr/>
        </p:nvSpPr>
        <p:spPr>
          <a:xfrm>
            <a:off x="11103113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gular Pentagon 43">
            <a:extLst>
              <a:ext uri="{FF2B5EF4-FFF2-40B4-BE49-F238E27FC236}">
                <a16:creationId xmlns:a16="http://schemas.microsoft.com/office/drawing/2014/main" id="{FC8126CB-C621-91C4-BD48-15EAF46568CF}"/>
              </a:ext>
            </a:extLst>
          </p:cNvPr>
          <p:cNvSpPr/>
          <p:nvPr/>
        </p:nvSpPr>
        <p:spPr>
          <a:xfrm>
            <a:off x="10301350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gular Pentagon 44">
            <a:extLst>
              <a:ext uri="{FF2B5EF4-FFF2-40B4-BE49-F238E27FC236}">
                <a16:creationId xmlns:a16="http://schemas.microsoft.com/office/drawing/2014/main" id="{C2FD0469-2EDD-D462-B91E-391EAD74D43D}"/>
              </a:ext>
            </a:extLst>
          </p:cNvPr>
          <p:cNvSpPr/>
          <p:nvPr/>
        </p:nvSpPr>
        <p:spPr>
          <a:xfrm>
            <a:off x="9496276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gular Pentagon 45">
            <a:extLst>
              <a:ext uri="{FF2B5EF4-FFF2-40B4-BE49-F238E27FC236}">
                <a16:creationId xmlns:a16="http://schemas.microsoft.com/office/drawing/2014/main" id="{F4123CCE-B55D-A5FF-D82C-D6AB00217406}"/>
              </a:ext>
            </a:extLst>
          </p:cNvPr>
          <p:cNvSpPr/>
          <p:nvPr/>
        </p:nvSpPr>
        <p:spPr>
          <a:xfrm>
            <a:off x="9900475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gular Pentagon 46">
            <a:extLst>
              <a:ext uri="{FF2B5EF4-FFF2-40B4-BE49-F238E27FC236}">
                <a16:creationId xmlns:a16="http://schemas.microsoft.com/office/drawing/2014/main" id="{80F1D305-D311-FFC2-C5B5-D3B366AD76A5}"/>
              </a:ext>
            </a:extLst>
          </p:cNvPr>
          <p:cNvSpPr/>
          <p:nvPr/>
        </p:nvSpPr>
        <p:spPr>
          <a:xfrm>
            <a:off x="9098712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gular Pentagon 47">
            <a:extLst>
              <a:ext uri="{FF2B5EF4-FFF2-40B4-BE49-F238E27FC236}">
                <a16:creationId xmlns:a16="http://schemas.microsoft.com/office/drawing/2014/main" id="{700937EB-98E7-5229-F9AE-B3397C32E87B}"/>
              </a:ext>
            </a:extLst>
          </p:cNvPr>
          <p:cNvSpPr/>
          <p:nvPr/>
        </p:nvSpPr>
        <p:spPr>
          <a:xfrm>
            <a:off x="8290314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gular Pentagon 48">
            <a:extLst>
              <a:ext uri="{FF2B5EF4-FFF2-40B4-BE49-F238E27FC236}">
                <a16:creationId xmlns:a16="http://schemas.microsoft.com/office/drawing/2014/main" id="{44810D72-B048-6127-E535-B1426B1E41F0}"/>
              </a:ext>
            </a:extLst>
          </p:cNvPr>
          <p:cNvSpPr/>
          <p:nvPr/>
        </p:nvSpPr>
        <p:spPr>
          <a:xfrm>
            <a:off x="8694513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gular Pentagon 49">
            <a:extLst>
              <a:ext uri="{FF2B5EF4-FFF2-40B4-BE49-F238E27FC236}">
                <a16:creationId xmlns:a16="http://schemas.microsoft.com/office/drawing/2014/main" id="{0F14A833-92F2-D2EE-A5BE-4B12D1587B11}"/>
              </a:ext>
            </a:extLst>
          </p:cNvPr>
          <p:cNvSpPr/>
          <p:nvPr/>
        </p:nvSpPr>
        <p:spPr>
          <a:xfrm>
            <a:off x="7892750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gular Pentagon 50">
            <a:extLst>
              <a:ext uri="{FF2B5EF4-FFF2-40B4-BE49-F238E27FC236}">
                <a16:creationId xmlns:a16="http://schemas.microsoft.com/office/drawing/2014/main" id="{42A9E90B-381F-2FF2-895B-4CE30C174EE9}"/>
              </a:ext>
            </a:extLst>
          </p:cNvPr>
          <p:cNvSpPr/>
          <p:nvPr/>
        </p:nvSpPr>
        <p:spPr>
          <a:xfrm>
            <a:off x="7117508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gular Pentagon 51">
            <a:extLst>
              <a:ext uri="{FF2B5EF4-FFF2-40B4-BE49-F238E27FC236}">
                <a16:creationId xmlns:a16="http://schemas.microsoft.com/office/drawing/2014/main" id="{FFE650CC-EF45-8FCE-A1D9-24B9F4F597C8}"/>
              </a:ext>
            </a:extLst>
          </p:cNvPr>
          <p:cNvSpPr/>
          <p:nvPr/>
        </p:nvSpPr>
        <p:spPr>
          <a:xfrm>
            <a:off x="7521707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gular Pentagon 52">
            <a:extLst>
              <a:ext uri="{FF2B5EF4-FFF2-40B4-BE49-F238E27FC236}">
                <a16:creationId xmlns:a16="http://schemas.microsoft.com/office/drawing/2014/main" id="{FB8A4579-A0F4-1C27-8791-D9BEB57C1B76}"/>
              </a:ext>
            </a:extLst>
          </p:cNvPr>
          <p:cNvSpPr/>
          <p:nvPr/>
        </p:nvSpPr>
        <p:spPr>
          <a:xfrm>
            <a:off x="6719944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ie 53">
            <a:extLst>
              <a:ext uri="{FF2B5EF4-FFF2-40B4-BE49-F238E27FC236}">
                <a16:creationId xmlns:a16="http://schemas.microsoft.com/office/drawing/2014/main" id="{EFBFE955-EEE9-6CDA-9306-CC7014F65D92}"/>
              </a:ext>
            </a:extLst>
          </p:cNvPr>
          <p:cNvSpPr/>
          <p:nvPr/>
        </p:nvSpPr>
        <p:spPr>
          <a:xfrm>
            <a:off x="11099795" y="5956385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ie 54">
            <a:extLst>
              <a:ext uri="{FF2B5EF4-FFF2-40B4-BE49-F238E27FC236}">
                <a16:creationId xmlns:a16="http://schemas.microsoft.com/office/drawing/2014/main" id="{EFBBA6C6-451A-61AD-E344-FC2ACCE74A8A}"/>
              </a:ext>
            </a:extLst>
          </p:cNvPr>
          <p:cNvSpPr/>
          <p:nvPr/>
        </p:nvSpPr>
        <p:spPr>
          <a:xfrm>
            <a:off x="10698915" y="5956385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Pie 55">
            <a:extLst>
              <a:ext uri="{FF2B5EF4-FFF2-40B4-BE49-F238E27FC236}">
                <a16:creationId xmlns:a16="http://schemas.microsoft.com/office/drawing/2014/main" id="{B99940F0-E2AC-B642-9B69-9D0C3AA26651}"/>
              </a:ext>
            </a:extLst>
          </p:cNvPr>
          <p:cNvSpPr/>
          <p:nvPr/>
        </p:nvSpPr>
        <p:spPr>
          <a:xfrm>
            <a:off x="10298037" y="5956385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Pie 56">
            <a:extLst>
              <a:ext uri="{FF2B5EF4-FFF2-40B4-BE49-F238E27FC236}">
                <a16:creationId xmlns:a16="http://schemas.microsoft.com/office/drawing/2014/main" id="{758D6FA9-9CE0-8216-352A-682C522995AA}"/>
              </a:ext>
            </a:extLst>
          </p:cNvPr>
          <p:cNvSpPr/>
          <p:nvPr/>
        </p:nvSpPr>
        <p:spPr>
          <a:xfrm>
            <a:off x="9897159" y="5966329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Pie 57">
            <a:extLst>
              <a:ext uri="{FF2B5EF4-FFF2-40B4-BE49-F238E27FC236}">
                <a16:creationId xmlns:a16="http://schemas.microsoft.com/office/drawing/2014/main" id="{D42AB8F0-ACA2-CC2B-C551-3D4831B54D97}"/>
              </a:ext>
            </a:extLst>
          </p:cNvPr>
          <p:cNvSpPr/>
          <p:nvPr/>
        </p:nvSpPr>
        <p:spPr>
          <a:xfrm>
            <a:off x="9496277" y="5966329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Pie 58">
            <a:extLst>
              <a:ext uri="{FF2B5EF4-FFF2-40B4-BE49-F238E27FC236}">
                <a16:creationId xmlns:a16="http://schemas.microsoft.com/office/drawing/2014/main" id="{7D86C6FE-C11B-3C32-18F0-54110F4A53B4}"/>
              </a:ext>
            </a:extLst>
          </p:cNvPr>
          <p:cNvSpPr/>
          <p:nvPr/>
        </p:nvSpPr>
        <p:spPr>
          <a:xfrm>
            <a:off x="9095386" y="5966329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Pie 59">
            <a:extLst>
              <a:ext uri="{FF2B5EF4-FFF2-40B4-BE49-F238E27FC236}">
                <a16:creationId xmlns:a16="http://schemas.microsoft.com/office/drawing/2014/main" id="{7E530A21-8B61-26B1-33D7-04C55D3B278B}"/>
              </a:ext>
            </a:extLst>
          </p:cNvPr>
          <p:cNvSpPr/>
          <p:nvPr/>
        </p:nvSpPr>
        <p:spPr>
          <a:xfrm>
            <a:off x="8694506" y="5966329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Pie 60">
            <a:extLst>
              <a:ext uri="{FF2B5EF4-FFF2-40B4-BE49-F238E27FC236}">
                <a16:creationId xmlns:a16="http://schemas.microsoft.com/office/drawing/2014/main" id="{192D553A-22F8-497E-15D0-B852890000F0}"/>
              </a:ext>
            </a:extLst>
          </p:cNvPr>
          <p:cNvSpPr/>
          <p:nvPr/>
        </p:nvSpPr>
        <p:spPr>
          <a:xfrm>
            <a:off x="8293628" y="5966329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Pie 61">
            <a:extLst>
              <a:ext uri="{FF2B5EF4-FFF2-40B4-BE49-F238E27FC236}">
                <a16:creationId xmlns:a16="http://schemas.microsoft.com/office/drawing/2014/main" id="{4C8E7713-DBE3-8325-D04C-BB2C332007CE}"/>
              </a:ext>
            </a:extLst>
          </p:cNvPr>
          <p:cNvSpPr/>
          <p:nvPr/>
        </p:nvSpPr>
        <p:spPr>
          <a:xfrm>
            <a:off x="7892750" y="5976273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Pie 62">
            <a:extLst>
              <a:ext uri="{FF2B5EF4-FFF2-40B4-BE49-F238E27FC236}">
                <a16:creationId xmlns:a16="http://schemas.microsoft.com/office/drawing/2014/main" id="{CF389285-A8C7-97E0-A8CE-6346C9AF2C5E}"/>
              </a:ext>
            </a:extLst>
          </p:cNvPr>
          <p:cNvSpPr/>
          <p:nvPr/>
        </p:nvSpPr>
        <p:spPr>
          <a:xfrm>
            <a:off x="7491868" y="5976273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Pie 63">
            <a:extLst>
              <a:ext uri="{FF2B5EF4-FFF2-40B4-BE49-F238E27FC236}">
                <a16:creationId xmlns:a16="http://schemas.microsoft.com/office/drawing/2014/main" id="{81777B1D-6D4B-98B8-8F99-A9C58D8804EC}"/>
              </a:ext>
            </a:extLst>
          </p:cNvPr>
          <p:cNvSpPr/>
          <p:nvPr/>
        </p:nvSpPr>
        <p:spPr>
          <a:xfrm>
            <a:off x="7090977" y="5976273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ie 64">
            <a:extLst>
              <a:ext uri="{FF2B5EF4-FFF2-40B4-BE49-F238E27FC236}">
                <a16:creationId xmlns:a16="http://schemas.microsoft.com/office/drawing/2014/main" id="{E8BD8EF2-D239-01F7-742F-DA87EA1799FE}"/>
              </a:ext>
            </a:extLst>
          </p:cNvPr>
          <p:cNvSpPr/>
          <p:nvPr/>
        </p:nvSpPr>
        <p:spPr>
          <a:xfrm>
            <a:off x="6690097" y="5976273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7D31F10-D055-5599-A667-3832EB444058}"/>
              </a:ext>
            </a:extLst>
          </p:cNvPr>
          <p:cNvSpPr txBox="1"/>
          <p:nvPr/>
        </p:nvSpPr>
        <p:spPr>
          <a:xfrm>
            <a:off x="623944" y="3530303"/>
            <a:ext cx="5295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Task:</a:t>
            </a:r>
          </a:p>
          <a:p>
            <a:r>
              <a:rPr lang="en-US" dirty="0">
                <a:solidFill>
                  <a:srgbClr val="FF0000"/>
                </a:solidFill>
              </a:rPr>
              <a:t>1. Predicting power generation from solar panel plants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C5535FF-0E4B-B2C8-994F-8A1F0E90C1E7}"/>
              </a:ext>
            </a:extLst>
          </p:cNvPr>
          <p:cNvSpPr txBox="1"/>
          <p:nvPr/>
        </p:nvSpPr>
        <p:spPr>
          <a:xfrm>
            <a:off x="620358" y="4229251"/>
            <a:ext cx="52952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 classes, 0-50, 50-100, 100-150, 150-200, 200-250, and 250-300</a:t>
            </a:r>
          </a:p>
          <a:p>
            <a:endParaRPr lang="en-US" dirty="0"/>
          </a:p>
          <a:p>
            <a:r>
              <a:rPr lang="en-US" dirty="0"/>
              <a:t>CNN network</a:t>
            </a:r>
          </a:p>
          <a:p>
            <a:endParaRPr lang="en-US" dirty="0"/>
          </a:p>
          <a:p>
            <a:r>
              <a:rPr lang="en-US" dirty="0"/>
              <a:t>Customized the kernel size to capture important features and important timeframes</a:t>
            </a:r>
          </a:p>
        </p:txBody>
      </p:sp>
      <p:graphicFrame>
        <p:nvGraphicFramePr>
          <p:cNvPr id="68" name="Table 70">
            <a:extLst>
              <a:ext uri="{FF2B5EF4-FFF2-40B4-BE49-F238E27FC236}">
                <a16:creationId xmlns:a16="http://schemas.microsoft.com/office/drawing/2014/main" id="{E06209A1-37D7-044E-A2F2-C97AA3FBE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148027"/>
              </p:ext>
            </p:extLst>
          </p:nvPr>
        </p:nvGraphicFramePr>
        <p:xfrm>
          <a:off x="6574343" y="4138480"/>
          <a:ext cx="436357" cy="2122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357">
                  <a:extLst>
                    <a:ext uri="{9D8B030D-6E8A-4147-A177-3AD203B41FA5}">
                      <a16:colId xmlns:a16="http://schemas.microsoft.com/office/drawing/2014/main" val="4003955136"/>
                    </a:ext>
                  </a:extLst>
                </a:gridCol>
              </a:tblGrid>
              <a:tr h="424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43276"/>
                  </a:ext>
                </a:extLst>
              </a:tr>
              <a:tr h="424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113432"/>
                  </a:ext>
                </a:extLst>
              </a:tr>
              <a:tr h="424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662707"/>
                  </a:ext>
                </a:extLst>
              </a:tr>
              <a:tr h="424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553743"/>
                  </a:ext>
                </a:extLst>
              </a:tr>
              <a:tr h="424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162378"/>
                  </a:ext>
                </a:extLst>
              </a:tr>
            </a:tbl>
          </a:graphicData>
        </a:graphic>
      </p:graphicFrame>
      <p:sp>
        <p:nvSpPr>
          <p:cNvPr id="69" name="Right Arrow 68">
            <a:extLst>
              <a:ext uri="{FF2B5EF4-FFF2-40B4-BE49-F238E27FC236}">
                <a16:creationId xmlns:a16="http://schemas.microsoft.com/office/drawing/2014/main" id="{F0272624-7CB6-389C-88E5-1E639D5BFA67}"/>
              </a:ext>
            </a:extLst>
          </p:cNvPr>
          <p:cNvSpPr/>
          <p:nvPr/>
        </p:nvSpPr>
        <p:spPr>
          <a:xfrm>
            <a:off x="6743663" y="3812599"/>
            <a:ext cx="318184" cy="20439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70">
            <a:extLst>
              <a:ext uri="{FF2B5EF4-FFF2-40B4-BE49-F238E27FC236}">
                <a16:creationId xmlns:a16="http://schemas.microsoft.com/office/drawing/2014/main" id="{CF049BB0-01B1-BF43-D4D5-5889E701B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511117"/>
              </p:ext>
            </p:extLst>
          </p:nvPr>
        </p:nvGraphicFramePr>
        <p:xfrm>
          <a:off x="7008887" y="4138480"/>
          <a:ext cx="436357" cy="2122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357">
                  <a:extLst>
                    <a:ext uri="{9D8B030D-6E8A-4147-A177-3AD203B41FA5}">
                      <a16:colId xmlns:a16="http://schemas.microsoft.com/office/drawing/2014/main" val="4003955136"/>
                    </a:ext>
                  </a:extLst>
                </a:gridCol>
              </a:tblGrid>
              <a:tr h="424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43276"/>
                  </a:ext>
                </a:extLst>
              </a:tr>
              <a:tr h="424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113432"/>
                  </a:ext>
                </a:extLst>
              </a:tr>
              <a:tr h="424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662707"/>
                  </a:ext>
                </a:extLst>
              </a:tr>
              <a:tr h="424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553743"/>
                  </a:ext>
                </a:extLst>
              </a:tr>
              <a:tr h="424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16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367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71DAA5-CCA4-D943-C2F6-1AFA0A82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365125"/>
            <a:ext cx="11310729" cy="728179"/>
          </a:xfrm>
        </p:spPr>
        <p:txBody>
          <a:bodyPr/>
          <a:lstStyle/>
          <a:p>
            <a:r>
              <a:rPr lang="en-US" dirty="0"/>
              <a:t>Grad-CAM for </a:t>
            </a:r>
            <a:r>
              <a:rPr lang="en-US" dirty="0">
                <a:solidFill>
                  <a:srgbClr val="FF0000"/>
                </a:solidFill>
              </a:rPr>
              <a:t>multivariate</a:t>
            </a:r>
            <a:r>
              <a:rPr lang="en-US" dirty="0"/>
              <a:t> time series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292C17-4166-E74A-191F-19B643F78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327" y="1351488"/>
            <a:ext cx="6605345" cy="1920631"/>
          </a:xfrm>
          <a:prstGeom prst="rect">
            <a:avLst/>
          </a:prstGeom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6A312E41-8F93-97DB-9B2A-816E9DBBFC48}"/>
              </a:ext>
            </a:extLst>
          </p:cNvPr>
          <p:cNvSpPr/>
          <p:nvPr/>
        </p:nvSpPr>
        <p:spPr>
          <a:xfrm>
            <a:off x="6719945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BFAE316D-4FE3-650E-4C21-ED43F6FBFA8E}"/>
              </a:ext>
            </a:extLst>
          </p:cNvPr>
          <p:cNvSpPr/>
          <p:nvPr/>
        </p:nvSpPr>
        <p:spPr>
          <a:xfrm>
            <a:off x="7120824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7B4D51C-A2F0-1DAC-0BBD-73DAD0B14DEC}"/>
              </a:ext>
            </a:extLst>
          </p:cNvPr>
          <p:cNvSpPr/>
          <p:nvPr/>
        </p:nvSpPr>
        <p:spPr>
          <a:xfrm>
            <a:off x="7525016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06403C8-7DCB-5764-C591-7143CF062722}"/>
              </a:ext>
            </a:extLst>
          </p:cNvPr>
          <p:cNvSpPr/>
          <p:nvPr/>
        </p:nvSpPr>
        <p:spPr>
          <a:xfrm>
            <a:off x="7925895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15367FFA-CBC3-F4F6-84F1-29C35CF53B4A}"/>
              </a:ext>
            </a:extLst>
          </p:cNvPr>
          <p:cNvSpPr/>
          <p:nvPr/>
        </p:nvSpPr>
        <p:spPr>
          <a:xfrm>
            <a:off x="8296956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3DE056C1-EA77-5DC5-1A40-3745C5F10AFB}"/>
              </a:ext>
            </a:extLst>
          </p:cNvPr>
          <p:cNvSpPr/>
          <p:nvPr/>
        </p:nvSpPr>
        <p:spPr>
          <a:xfrm>
            <a:off x="8697835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D828E27C-ADDC-7D86-52B5-275A2175CED4}"/>
              </a:ext>
            </a:extLst>
          </p:cNvPr>
          <p:cNvSpPr/>
          <p:nvPr/>
        </p:nvSpPr>
        <p:spPr>
          <a:xfrm>
            <a:off x="9098714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577EFD4D-D115-A3C2-EEEE-941C714B52B0}"/>
              </a:ext>
            </a:extLst>
          </p:cNvPr>
          <p:cNvSpPr/>
          <p:nvPr/>
        </p:nvSpPr>
        <p:spPr>
          <a:xfrm>
            <a:off x="9499593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48630E5E-49A1-8A03-D80F-1E6CFCEAA1E2}"/>
              </a:ext>
            </a:extLst>
          </p:cNvPr>
          <p:cNvSpPr/>
          <p:nvPr/>
        </p:nvSpPr>
        <p:spPr>
          <a:xfrm>
            <a:off x="9900472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72AA750E-61B7-1268-7EE3-9ABAD28BD49F}"/>
              </a:ext>
            </a:extLst>
          </p:cNvPr>
          <p:cNvSpPr/>
          <p:nvPr/>
        </p:nvSpPr>
        <p:spPr>
          <a:xfrm>
            <a:off x="10301351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87DB8FD3-8F47-3008-CDF3-EC49A5827403}"/>
              </a:ext>
            </a:extLst>
          </p:cNvPr>
          <p:cNvSpPr/>
          <p:nvPr/>
        </p:nvSpPr>
        <p:spPr>
          <a:xfrm>
            <a:off x="10698918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AD241FE4-0156-F16B-7A0F-97F808526093}"/>
              </a:ext>
            </a:extLst>
          </p:cNvPr>
          <p:cNvSpPr/>
          <p:nvPr/>
        </p:nvSpPr>
        <p:spPr>
          <a:xfrm>
            <a:off x="11099797" y="4206241"/>
            <a:ext cx="187870" cy="207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10182FF-6C7B-8926-0AEF-0C9B8209030E}"/>
              </a:ext>
            </a:extLst>
          </p:cNvPr>
          <p:cNvSpPr/>
          <p:nvPr/>
        </p:nvSpPr>
        <p:spPr>
          <a:xfrm>
            <a:off x="6719945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A480A2-E8F1-354E-478F-41199454F8D1}"/>
              </a:ext>
            </a:extLst>
          </p:cNvPr>
          <p:cNvSpPr/>
          <p:nvPr/>
        </p:nvSpPr>
        <p:spPr>
          <a:xfrm>
            <a:off x="7120824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5F12899-FC2F-4155-097B-EAB478827CDA}"/>
              </a:ext>
            </a:extLst>
          </p:cNvPr>
          <p:cNvSpPr/>
          <p:nvPr/>
        </p:nvSpPr>
        <p:spPr>
          <a:xfrm>
            <a:off x="7521703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395E35E-9E89-36D6-7403-FAE85C56D435}"/>
              </a:ext>
            </a:extLst>
          </p:cNvPr>
          <p:cNvSpPr/>
          <p:nvPr/>
        </p:nvSpPr>
        <p:spPr>
          <a:xfrm>
            <a:off x="7925895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47D4C24-8430-7DD7-8E07-DA87F17851A5}"/>
              </a:ext>
            </a:extLst>
          </p:cNvPr>
          <p:cNvSpPr/>
          <p:nvPr/>
        </p:nvSpPr>
        <p:spPr>
          <a:xfrm>
            <a:off x="8296956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C30F575-7DDE-15F4-6D70-CE11AD67F1B2}"/>
              </a:ext>
            </a:extLst>
          </p:cNvPr>
          <p:cNvSpPr/>
          <p:nvPr/>
        </p:nvSpPr>
        <p:spPr>
          <a:xfrm>
            <a:off x="8697835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3E81AE2-6E08-69DD-D816-701DFCDFB677}"/>
              </a:ext>
            </a:extLst>
          </p:cNvPr>
          <p:cNvSpPr/>
          <p:nvPr/>
        </p:nvSpPr>
        <p:spPr>
          <a:xfrm>
            <a:off x="9098714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4E2ED5D-2A32-D91D-353B-BA4E96794300}"/>
              </a:ext>
            </a:extLst>
          </p:cNvPr>
          <p:cNvSpPr/>
          <p:nvPr/>
        </p:nvSpPr>
        <p:spPr>
          <a:xfrm>
            <a:off x="9502906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6315BB7-844A-EB16-0502-B343F5E5E43E}"/>
              </a:ext>
            </a:extLst>
          </p:cNvPr>
          <p:cNvSpPr/>
          <p:nvPr/>
        </p:nvSpPr>
        <p:spPr>
          <a:xfrm>
            <a:off x="9897160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69ADFB-CE79-109C-730C-59AD06DEFD57}"/>
              </a:ext>
            </a:extLst>
          </p:cNvPr>
          <p:cNvSpPr/>
          <p:nvPr/>
        </p:nvSpPr>
        <p:spPr>
          <a:xfrm>
            <a:off x="10298039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448EFB1-C0D4-56D1-AA39-B3F1A32A5C51}"/>
              </a:ext>
            </a:extLst>
          </p:cNvPr>
          <p:cNvSpPr/>
          <p:nvPr/>
        </p:nvSpPr>
        <p:spPr>
          <a:xfrm>
            <a:off x="10698918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C45304F-BA75-1442-30FE-D375F8F48EB3}"/>
              </a:ext>
            </a:extLst>
          </p:cNvPr>
          <p:cNvSpPr/>
          <p:nvPr/>
        </p:nvSpPr>
        <p:spPr>
          <a:xfrm>
            <a:off x="11103110" y="4651873"/>
            <a:ext cx="187870" cy="1993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F88F26C-8FDE-BE6E-6A18-4DFEF27491E1}"/>
              </a:ext>
            </a:extLst>
          </p:cNvPr>
          <p:cNvSpPr/>
          <p:nvPr/>
        </p:nvSpPr>
        <p:spPr>
          <a:xfrm>
            <a:off x="9897159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48F5D3E-F525-6D8F-3022-90AD37CB49C8}"/>
              </a:ext>
            </a:extLst>
          </p:cNvPr>
          <p:cNvSpPr/>
          <p:nvPr/>
        </p:nvSpPr>
        <p:spPr>
          <a:xfrm>
            <a:off x="10298037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0074B4E-34E8-C066-9ABF-7528BEBC667A}"/>
              </a:ext>
            </a:extLst>
          </p:cNvPr>
          <p:cNvSpPr/>
          <p:nvPr/>
        </p:nvSpPr>
        <p:spPr>
          <a:xfrm>
            <a:off x="10698915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CB5CE4A-EEA1-90D2-B3DC-6084A1C5090F}"/>
              </a:ext>
            </a:extLst>
          </p:cNvPr>
          <p:cNvSpPr/>
          <p:nvPr/>
        </p:nvSpPr>
        <p:spPr>
          <a:xfrm>
            <a:off x="11099796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F2C2363-7C86-D01B-EBB5-DE33A0282AFF}"/>
              </a:ext>
            </a:extLst>
          </p:cNvPr>
          <p:cNvSpPr/>
          <p:nvPr/>
        </p:nvSpPr>
        <p:spPr>
          <a:xfrm>
            <a:off x="8296957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029B490-841A-BD7E-8575-DE1FBFEF5DCA}"/>
              </a:ext>
            </a:extLst>
          </p:cNvPr>
          <p:cNvSpPr/>
          <p:nvPr/>
        </p:nvSpPr>
        <p:spPr>
          <a:xfrm>
            <a:off x="8697835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87A4103-008B-7633-D7D2-02CA71AC363E}"/>
              </a:ext>
            </a:extLst>
          </p:cNvPr>
          <p:cNvSpPr/>
          <p:nvPr/>
        </p:nvSpPr>
        <p:spPr>
          <a:xfrm>
            <a:off x="9098713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4527260-6A76-46A1-D988-DD24BFCCE246}"/>
              </a:ext>
            </a:extLst>
          </p:cNvPr>
          <p:cNvSpPr/>
          <p:nvPr/>
        </p:nvSpPr>
        <p:spPr>
          <a:xfrm>
            <a:off x="9499594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BD6A7C9-D25C-BEA0-6002-6F24942461A5}"/>
              </a:ext>
            </a:extLst>
          </p:cNvPr>
          <p:cNvSpPr/>
          <p:nvPr/>
        </p:nvSpPr>
        <p:spPr>
          <a:xfrm>
            <a:off x="6719946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76A432B-A3B7-BAA7-E18E-D304BEBEFB50}"/>
              </a:ext>
            </a:extLst>
          </p:cNvPr>
          <p:cNvSpPr/>
          <p:nvPr/>
        </p:nvSpPr>
        <p:spPr>
          <a:xfrm>
            <a:off x="7120824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2591692-042A-0905-2B3F-4BE98DDE709F}"/>
              </a:ext>
            </a:extLst>
          </p:cNvPr>
          <p:cNvSpPr/>
          <p:nvPr/>
        </p:nvSpPr>
        <p:spPr>
          <a:xfrm>
            <a:off x="7521702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01FD124-C142-4097-F9B6-A9ACABA7B4AE}"/>
              </a:ext>
            </a:extLst>
          </p:cNvPr>
          <p:cNvSpPr/>
          <p:nvPr/>
        </p:nvSpPr>
        <p:spPr>
          <a:xfrm>
            <a:off x="7922583" y="5091682"/>
            <a:ext cx="187870" cy="199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gular Pentagon 41">
            <a:extLst>
              <a:ext uri="{FF2B5EF4-FFF2-40B4-BE49-F238E27FC236}">
                <a16:creationId xmlns:a16="http://schemas.microsoft.com/office/drawing/2014/main" id="{50660D2B-A41D-5177-DBEE-8935800757EA}"/>
              </a:ext>
            </a:extLst>
          </p:cNvPr>
          <p:cNvSpPr/>
          <p:nvPr/>
        </p:nvSpPr>
        <p:spPr>
          <a:xfrm>
            <a:off x="10698914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gular Pentagon 42">
            <a:extLst>
              <a:ext uri="{FF2B5EF4-FFF2-40B4-BE49-F238E27FC236}">
                <a16:creationId xmlns:a16="http://schemas.microsoft.com/office/drawing/2014/main" id="{69DFF3F5-9B6C-D8D2-B7D1-0D0FB7B8ABEE}"/>
              </a:ext>
            </a:extLst>
          </p:cNvPr>
          <p:cNvSpPr/>
          <p:nvPr/>
        </p:nvSpPr>
        <p:spPr>
          <a:xfrm>
            <a:off x="11103113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gular Pentagon 43">
            <a:extLst>
              <a:ext uri="{FF2B5EF4-FFF2-40B4-BE49-F238E27FC236}">
                <a16:creationId xmlns:a16="http://schemas.microsoft.com/office/drawing/2014/main" id="{2D3C8A89-4A92-6C62-02B5-F0BF9EC1ED9C}"/>
              </a:ext>
            </a:extLst>
          </p:cNvPr>
          <p:cNvSpPr/>
          <p:nvPr/>
        </p:nvSpPr>
        <p:spPr>
          <a:xfrm>
            <a:off x="10301350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gular Pentagon 44">
            <a:extLst>
              <a:ext uri="{FF2B5EF4-FFF2-40B4-BE49-F238E27FC236}">
                <a16:creationId xmlns:a16="http://schemas.microsoft.com/office/drawing/2014/main" id="{01240430-220B-4F86-489B-939CDF40D732}"/>
              </a:ext>
            </a:extLst>
          </p:cNvPr>
          <p:cNvSpPr/>
          <p:nvPr/>
        </p:nvSpPr>
        <p:spPr>
          <a:xfrm>
            <a:off x="9496276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gular Pentagon 45">
            <a:extLst>
              <a:ext uri="{FF2B5EF4-FFF2-40B4-BE49-F238E27FC236}">
                <a16:creationId xmlns:a16="http://schemas.microsoft.com/office/drawing/2014/main" id="{C106C37D-2342-6BA0-AB2D-D918E9E4FF03}"/>
              </a:ext>
            </a:extLst>
          </p:cNvPr>
          <p:cNvSpPr/>
          <p:nvPr/>
        </p:nvSpPr>
        <p:spPr>
          <a:xfrm>
            <a:off x="9900475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gular Pentagon 46">
            <a:extLst>
              <a:ext uri="{FF2B5EF4-FFF2-40B4-BE49-F238E27FC236}">
                <a16:creationId xmlns:a16="http://schemas.microsoft.com/office/drawing/2014/main" id="{11D576CC-B78B-424F-E38B-82AB6ADE8C4E}"/>
              </a:ext>
            </a:extLst>
          </p:cNvPr>
          <p:cNvSpPr/>
          <p:nvPr/>
        </p:nvSpPr>
        <p:spPr>
          <a:xfrm>
            <a:off x="9098712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gular Pentagon 47">
            <a:extLst>
              <a:ext uri="{FF2B5EF4-FFF2-40B4-BE49-F238E27FC236}">
                <a16:creationId xmlns:a16="http://schemas.microsoft.com/office/drawing/2014/main" id="{D094A9E8-A1F7-7E73-E9C2-DC7363F0192C}"/>
              </a:ext>
            </a:extLst>
          </p:cNvPr>
          <p:cNvSpPr/>
          <p:nvPr/>
        </p:nvSpPr>
        <p:spPr>
          <a:xfrm>
            <a:off x="8290314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gular Pentagon 48">
            <a:extLst>
              <a:ext uri="{FF2B5EF4-FFF2-40B4-BE49-F238E27FC236}">
                <a16:creationId xmlns:a16="http://schemas.microsoft.com/office/drawing/2014/main" id="{536DC8AD-519A-D77A-56E0-3538D9D1C6A9}"/>
              </a:ext>
            </a:extLst>
          </p:cNvPr>
          <p:cNvSpPr/>
          <p:nvPr/>
        </p:nvSpPr>
        <p:spPr>
          <a:xfrm>
            <a:off x="8694513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gular Pentagon 49">
            <a:extLst>
              <a:ext uri="{FF2B5EF4-FFF2-40B4-BE49-F238E27FC236}">
                <a16:creationId xmlns:a16="http://schemas.microsoft.com/office/drawing/2014/main" id="{07A3A29E-86BB-7D97-F248-B0EE6821F403}"/>
              </a:ext>
            </a:extLst>
          </p:cNvPr>
          <p:cNvSpPr/>
          <p:nvPr/>
        </p:nvSpPr>
        <p:spPr>
          <a:xfrm>
            <a:off x="7892750" y="5520695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gular Pentagon 50">
            <a:extLst>
              <a:ext uri="{FF2B5EF4-FFF2-40B4-BE49-F238E27FC236}">
                <a16:creationId xmlns:a16="http://schemas.microsoft.com/office/drawing/2014/main" id="{1D16082B-AB0E-1711-DF2B-1BCCD2F89293}"/>
              </a:ext>
            </a:extLst>
          </p:cNvPr>
          <p:cNvSpPr/>
          <p:nvPr/>
        </p:nvSpPr>
        <p:spPr>
          <a:xfrm>
            <a:off x="7117508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gular Pentagon 51">
            <a:extLst>
              <a:ext uri="{FF2B5EF4-FFF2-40B4-BE49-F238E27FC236}">
                <a16:creationId xmlns:a16="http://schemas.microsoft.com/office/drawing/2014/main" id="{AA9FC183-C9F0-E295-91F3-B6FA07B6FF80}"/>
              </a:ext>
            </a:extLst>
          </p:cNvPr>
          <p:cNvSpPr/>
          <p:nvPr/>
        </p:nvSpPr>
        <p:spPr>
          <a:xfrm>
            <a:off x="7521707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gular Pentagon 52">
            <a:extLst>
              <a:ext uri="{FF2B5EF4-FFF2-40B4-BE49-F238E27FC236}">
                <a16:creationId xmlns:a16="http://schemas.microsoft.com/office/drawing/2014/main" id="{8714BDFA-9E91-44AE-ED55-B7C6F2BCFD45}"/>
              </a:ext>
            </a:extLst>
          </p:cNvPr>
          <p:cNvSpPr/>
          <p:nvPr/>
        </p:nvSpPr>
        <p:spPr>
          <a:xfrm>
            <a:off x="6719944" y="5525669"/>
            <a:ext cx="187869" cy="207633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ie 53">
            <a:extLst>
              <a:ext uri="{FF2B5EF4-FFF2-40B4-BE49-F238E27FC236}">
                <a16:creationId xmlns:a16="http://schemas.microsoft.com/office/drawing/2014/main" id="{A950B710-EC92-FF2A-803C-C6AD520AB187}"/>
              </a:ext>
            </a:extLst>
          </p:cNvPr>
          <p:cNvSpPr/>
          <p:nvPr/>
        </p:nvSpPr>
        <p:spPr>
          <a:xfrm>
            <a:off x="11099795" y="5956385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ie 54">
            <a:extLst>
              <a:ext uri="{FF2B5EF4-FFF2-40B4-BE49-F238E27FC236}">
                <a16:creationId xmlns:a16="http://schemas.microsoft.com/office/drawing/2014/main" id="{93A7C5B7-BA7B-A250-13CE-27B4CCA8420C}"/>
              </a:ext>
            </a:extLst>
          </p:cNvPr>
          <p:cNvSpPr/>
          <p:nvPr/>
        </p:nvSpPr>
        <p:spPr>
          <a:xfrm>
            <a:off x="10698915" y="5956385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Pie 55">
            <a:extLst>
              <a:ext uri="{FF2B5EF4-FFF2-40B4-BE49-F238E27FC236}">
                <a16:creationId xmlns:a16="http://schemas.microsoft.com/office/drawing/2014/main" id="{ACA6E466-2A7F-9878-B84E-BFA76C44DD75}"/>
              </a:ext>
            </a:extLst>
          </p:cNvPr>
          <p:cNvSpPr/>
          <p:nvPr/>
        </p:nvSpPr>
        <p:spPr>
          <a:xfrm>
            <a:off x="10298037" y="5956385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Pie 56">
            <a:extLst>
              <a:ext uri="{FF2B5EF4-FFF2-40B4-BE49-F238E27FC236}">
                <a16:creationId xmlns:a16="http://schemas.microsoft.com/office/drawing/2014/main" id="{14B7E46E-ED42-BC58-AD4E-5E5A00DBAFFA}"/>
              </a:ext>
            </a:extLst>
          </p:cNvPr>
          <p:cNvSpPr/>
          <p:nvPr/>
        </p:nvSpPr>
        <p:spPr>
          <a:xfrm>
            <a:off x="9897159" y="5966329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Pie 57">
            <a:extLst>
              <a:ext uri="{FF2B5EF4-FFF2-40B4-BE49-F238E27FC236}">
                <a16:creationId xmlns:a16="http://schemas.microsoft.com/office/drawing/2014/main" id="{3385722F-91FE-ABB7-D225-331055F45892}"/>
              </a:ext>
            </a:extLst>
          </p:cNvPr>
          <p:cNvSpPr/>
          <p:nvPr/>
        </p:nvSpPr>
        <p:spPr>
          <a:xfrm>
            <a:off x="9496277" y="5966329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Pie 58">
            <a:extLst>
              <a:ext uri="{FF2B5EF4-FFF2-40B4-BE49-F238E27FC236}">
                <a16:creationId xmlns:a16="http://schemas.microsoft.com/office/drawing/2014/main" id="{DC11DC7B-F877-364E-080B-0A0B661D199D}"/>
              </a:ext>
            </a:extLst>
          </p:cNvPr>
          <p:cNvSpPr/>
          <p:nvPr/>
        </p:nvSpPr>
        <p:spPr>
          <a:xfrm>
            <a:off x="9095386" y="5966329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Pie 59">
            <a:extLst>
              <a:ext uri="{FF2B5EF4-FFF2-40B4-BE49-F238E27FC236}">
                <a16:creationId xmlns:a16="http://schemas.microsoft.com/office/drawing/2014/main" id="{D2C6C8B5-3C9B-EF9A-7AF8-782313AA1E7B}"/>
              </a:ext>
            </a:extLst>
          </p:cNvPr>
          <p:cNvSpPr/>
          <p:nvPr/>
        </p:nvSpPr>
        <p:spPr>
          <a:xfrm>
            <a:off x="8694506" y="5966329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Pie 60">
            <a:extLst>
              <a:ext uri="{FF2B5EF4-FFF2-40B4-BE49-F238E27FC236}">
                <a16:creationId xmlns:a16="http://schemas.microsoft.com/office/drawing/2014/main" id="{5BB06F07-5ED4-0CFF-8239-CFA822907214}"/>
              </a:ext>
            </a:extLst>
          </p:cNvPr>
          <p:cNvSpPr/>
          <p:nvPr/>
        </p:nvSpPr>
        <p:spPr>
          <a:xfrm>
            <a:off x="8293628" y="5966329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Pie 61">
            <a:extLst>
              <a:ext uri="{FF2B5EF4-FFF2-40B4-BE49-F238E27FC236}">
                <a16:creationId xmlns:a16="http://schemas.microsoft.com/office/drawing/2014/main" id="{CE3E7B86-D55D-D757-3E10-883FBBABCCC1}"/>
              </a:ext>
            </a:extLst>
          </p:cNvPr>
          <p:cNvSpPr/>
          <p:nvPr/>
        </p:nvSpPr>
        <p:spPr>
          <a:xfrm>
            <a:off x="7892750" y="5976273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Pie 62">
            <a:extLst>
              <a:ext uri="{FF2B5EF4-FFF2-40B4-BE49-F238E27FC236}">
                <a16:creationId xmlns:a16="http://schemas.microsoft.com/office/drawing/2014/main" id="{D54E803F-AEBD-0260-6EC8-3A910B5BA9A1}"/>
              </a:ext>
            </a:extLst>
          </p:cNvPr>
          <p:cNvSpPr/>
          <p:nvPr/>
        </p:nvSpPr>
        <p:spPr>
          <a:xfrm>
            <a:off x="7491868" y="5976273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Pie 63">
            <a:extLst>
              <a:ext uri="{FF2B5EF4-FFF2-40B4-BE49-F238E27FC236}">
                <a16:creationId xmlns:a16="http://schemas.microsoft.com/office/drawing/2014/main" id="{AF7FEFC3-EE01-19E4-C54F-2AD7BF1BCFFF}"/>
              </a:ext>
            </a:extLst>
          </p:cNvPr>
          <p:cNvSpPr/>
          <p:nvPr/>
        </p:nvSpPr>
        <p:spPr>
          <a:xfrm>
            <a:off x="7090977" y="5976273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ie 64">
            <a:extLst>
              <a:ext uri="{FF2B5EF4-FFF2-40B4-BE49-F238E27FC236}">
                <a16:creationId xmlns:a16="http://schemas.microsoft.com/office/drawing/2014/main" id="{C099BBC0-37ED-E0DD-E998-B96B970FEB1A}"/>
              </a:ext>
            </a:extLst>
          </p:cNvPr>
          <p:cNvSpPr/>
          <p:nvPr/>
        </p:nvSpPr>
        <p:spPr>
          <a:xfrm>
            <a:off x="6690097" y="5976273"/>
            <a:ext cx="187870" cy="199328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6C92B3-539B-F71F-93D0-8B563204AC8E}"/>
              </a:ext>
            </a:extLst>
          </p:cNvPr>
          <p:cNvSpPr txBox="1"/>
          <p:nvPr/>
        </p:nvSpPr>
        <p:spPr>
          <a:xfrm>
            <a:off x="623944" y="3530303"/>
            <a:ext cx="5295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Task:</a:t>
            </a:r>
          </a:p>
          <a:p>
            <a:r>
              <a:rPr lang="en-US" dirty="0">
                <a:solidFill>
                  <a:srgbClr val="FF0000"/>
                </a:solidFill>
              </a:rPr>
              <a:t>1. Predicting power generation from solar panel plants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2E583A8-9732-AFCD-AB21-A7524C0BD93C}"/>
              </a:ext>
            </a:extLst>
          </p:cNvPr>
          <p:cNvSpPr txBox="1"/>
          <p:nvPr/>
        </p:nvSpPr>
        <p:spPr>
          <a:xfrm>
            <a:off x="620358" y="4229251"/>
            <a:ext cx="52952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 classes, 0-50, 50-100, 100-150, 150-200, 200-250, and 250-300</a:t>
            </a:r>
          </a:p>
          <a:p>
            <a:endParaRPr lang="en-US" dirty="0"/>
          </a:p>
          <a:p>
            <a:r>
              <a:rPr lang="en-US" dirty="0"/>
              <a:t>CNN network</a:t>
            </a:r>
          </a:p>
          <a:p>
            <a:endParaRPr lang="en-US" dirty="0"/>
          </a:p>
          <a:p>
            <a:r>
              <a:rPr lang="en-US" dirty="0"/>
              <a:t>Customized the kernel size to capture important features and important timeframes</a:t>
            </a:r>
          </a:p>
        </p:txBody>
      </p:sp>
      <p:graphicFrame>
        <p:nvGraphicFramePr>
          <p:cNvPr id="68" name="Table 70">
            <a:extLst>
              <a:ext uri="{FF2B5EF4-FFF2-40B4-BE49-F238E27FC236}">
                <a16:creationId xmlns:a16="http://schemas.microsoft.com/office/drawing/2014/main" id="{BF4235B8-7438-6B6D-0C56-301F90702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814999"/>
              </p:ext>
            </p:extLst>
          </p:nvPr>
        </p:nvGraphicFramePr>
        <p:xfrm>
          <a:off x="6583681" y="4138481"/>
          <a:ext cx="122637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357">
                  <a:extLst>
                    <a:ext uri="{9D8B030D-6E8A-4147-A177-3AD203B41FA5}">
                      <a16:colId xmlns:a16="http://schemas.microsoft.com/office/drawing/2014/main" val="4003955136"/>
                    </a:ext>
                  </a:extLst>
                </a:gridCol>
                <a:gridCol w="436357">
                  <a:extLst>
                    <a:ext uri="{9D8B030D-6E8A-4147-A177-3AD203B41FA5}">
                      <a16:colId xmlns:a16="http://schemas.microsoft.com/office/drawing/2014/main" val="2511856284"/>
                    </a:ext>
                  </a:extLst>
                </a:gridCol>
                <a:gridCol w="353657">
                  <a:extLst>
                    <a:ext uri="{9D8B030D-6E8A-4147-A177-3AD203B41FA5}">
                      <a16:colId xmlns:a16="http://schemas.microsoft.com/office/drawing/2014/main" val="460336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43276"/>
                  </a:ext>
                </a:extLst>
              </a:tr>
            </a:tbl>
          </a:graphicData>
        </a:graphic>
      </p:graphicFrame>
      <p:sp>
        <p:nvSpPr>
          <p:cNvPr id="69" name="Right Arrow 68">
            <a:extLst>
              <a:ext uri="{FF2B5EF4-FFF2-40B4-BE49-F238E27FC236}">
                <a16:creationId xmlns:a16="http://schemas.microsoft.com/office/drawing/2014/main" id="{914479A1-966A-66D7-47BC-FCB0AA741324}"/>
              </a:ext>
            </a:extLst>
          </p:cNvPr>
          <p:cNvSpPr/>
          <p:nvPr/>
        </p:nvSpPr>
        <p:spPr>
          <a:xfrm>
            <a:off x="7491868" y="3829722"/>
            <a:ext cx="318184" cy="20439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6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FA3D1A-EE04-95E1-D448-0D32F999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365125"/>
            <a:ext cx="11310729" cy="728179"/>
          </a:xfrm>
        </p:spPr>
        <p:txBody>
          <a:bodyPr/>
          <a:lstStyle/>
          <a:p>
            <a:r>
              <a:rPr lang="en-US" dirty="0"/>
              <a:t>Grad-CAM for </a:t>
            </a:r>
            <a:r>
              <a:rPr lang="en-US" dirty="0">
                <a:solidFill>
                  <a:srgbClr val="FF0000"/>
                </a:solidFill>
              </a:rPr>
              <a:t>multivariate</a:t>
            </a:r>
            <a:r>
              <a:rPr lang="en-US" dirty="0"/>
              <a:t> time series</a:t>
            </a:r>
          </a:p>
        </p:txBody>
      </p:sp>
      <p:pic>
        <p:nvPicPr>
          <p:cNvPr id="10" name="Picture 9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8FB1ECB6-5054-7430-925F-AE31B8B35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273" y="1253331"/>
            <a:ext cx="5710115" cy="5178404"/>
          </a:xfrm>
          <a:prstGeom prst="rect">
            <a:avLst/>
          </a:prstGeom>
        </p:spPr>
      </p:pic>
      <p:pic>
        <p:nvPicPr>
          <p:cNvPr id="14" name="Picture 13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121759AC-C49F-861D-FC2F-C3DFA1CB7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04" y="1253770"/>
            <a:ext cx="5744669" cy="517796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56F8095-88E9-0A15-5C0A-CC65599F4295}"/>
              </a:ext>
            </a:extLst>
          </p:cNvPr>
          <p:cNvGrpSpPr/>
          <p:nvPr/>
        </p:nvGrpSpPr>
        <p:grpSpPr>
          <a:xfrm>
            <a:off x="1498324" y="5263018"/>
            <a:ext cx="3671640" cy="105840"/>
            <a:chOff x="1498324" y="5263018"/>
            <a:chExt cx="367164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2A8EBA-DE9B-A3B9-FEF1-5A581A88C581}"/>
                    </a:ext>
                  </a:extLst>
                </p14:cNvPr>
                <p14:cNvContentPartPr/>
                <p14:nvPr/>
              </p14:nvContentPartPr>
              <p14:xfrm>
                <a:off x="1498324" y="5263018"/>
                <a:ext cx="2505240" cy="105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2A8EBA-DE9B-A3B9-FEF1-5A581A88C58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94004" y="5258698"/>
                  <a:ext cx="2513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1EBDA0B-9518-8906-A574-52BF881D2CEC}"/>
                    </a:ext>
                  </a:extLst>
                </p14:cNvPr>
                <p14:cNvContentPartPr/>
                <p14:nvPr/>
              </p14:nvContentPartPr>
              <p14:xfrm>
                <a:off x="4964764" y="5280298"/>
                <a:ext cx="20520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EBDA0B-9518-8906-A574-52BF881D2CE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60444" y="5275978"/>
                  <a:ext cx="21384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562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6AE1A-0FA6-9501-51E1-475C0BD9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365125"/>
            <a:ext cx="11310729" cy="728179"/>
          </a:xfrm>
        </p:spPr>
        <p:txBody>
          <a:bodyPr/>
          <a:lstStyle/>
          <a:p>
            <a:r>
              <a:rPr lang="en-US" dirty="0"/>
              <a:t>Grad-CAM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49100-3873-F2CD-7F1A-011A5FEF1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1" y="1272209"/>
            <a:ext cx="11310729" cy="4904754"/>
          </a:xfrm>
        </p:spPr>
        <p:txBody>
          <a:bodyPr>
            <a:normAutofit/>
          </a:bodyPr>
          <a:lstStyle/>
          <a:p>
            <a:r>
              <a:rPr lang="en-US" sz="2400" dirty="0"/>
              <a:t>Gradient-weighted Class Activation Mapping (Grad-CAM)</a:t>
            </a:r>
          </a:p>
          <a:p>
            <a:r>
              <a:rPr lang="en-US" sz="2400" dirty="0"/>
              <a:t>Identifies regions that contribute most to decision making</a:t>
            </a:r>
          </a:p>
        </p:txBody>
      </p:sp>
      <p:pic>
        <p:nvPicPr>
          <p:cNvPr id="1025" name="Picture 1" descr="page8image16867040">
            <a:extLst>
              <a:ext uri="{FF2B5EF4-FFF2-40B4-BE49-F238E27FC236}">
                <a16:creationId xmlns:a16="http://schemas.microsoft.com/office/drawing/2014/main" id="{A557D48A-0797-C5C4-BD26-1FBD7D6D5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996" y="2127109"/>
            <a:ext cx="6354008" cy="319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4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60965C-D627-9677-2F09-A06BAD13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365125"/>
            <a:ext cx="11310729" cy="728179"/>
          </a:xfrm>
        </p:spPr>
        <p:txBody>
          <a:bodyPr/>
          <a:lstStyle/>
          <a:p>
            <a:r>
              <a:rPr lang="en-US" dirty="0"/>
              <a:t>Grad-CAM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630CEE-6DBB-24A2-1AB6-47B5D72B5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1" y="1272209"/>
            <a:ext cx="11310729" cy="4904754"/>
          </a:xfrm>
        </p:spPr>
        <p:txBody>
          <a:bodyPr>
            <a:normAutofit/>
          </a:bodyPr>
          <a:lstStyle/>
          <a:p>
            <a:r>
              <a:rPr lang="en-US" sz="2400" dirty="0"/>
              <a:t>For cats and dogs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214C98-DE1E-05FE-6223-6CE2F73FC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b="13593"/>
          <a:stretch/>
        </p:blipFill>
        <p:spPr bwMode="auto">
          <a:xfrm>
            <a:off x="1795738" y="2035370"/>
            <a:ext cx="8600524" cy="278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8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C83D09-CBB2-A62B-F57A-8F4FE4245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365125"/>
            <a:ext cx="11310729" cy="728179"/>
          </a:xfrm>
        </p:spPr>
        <p:txBody>
          <a:bodyPr/>
          <a:lstStyle/>
          <a:p>
            <a:r>
              <a:rPr lang="en-US" dirty="0"/>
              <a:t>Grad-CAM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1DAA00-35C0-B092-B39E-9CA884DC1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1" y="1272209"/>
            <a:ext cx="11310729" cy="4904754"/>
          </a:xfrm>
        </p:spPr>
        <p:txBody>
          <a:bodyPr>
            <a:normAutofit/>
          </a:bodyPr>
          <a:lstStyle/>
          <a:p>
            <a:r>
              <a:rPr lang="en-US" sz="2400" dirty="0"/>
              <a:t>For cats and dogs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874979E-8304-4F13-D400-B80C6B60C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b="12937"/>
          <a:stretch/>
        </p:blipFill>
        <p:spPr bwMode="auto">
          <a:xfrm>
            <a:off x="1734855" y="2235069"/>
            <a:ext cx="8722290" cy="29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09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262A322-982B-4F4F-7D5F-8B66AE2E7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070783"/>
            <a:ext cx="10905066" cy="378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5BD268A-FB2E-A4F6-09F1-4CB62E29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365125"/>
            <a:ext cx="11310729" cy="728179"/>
          </a:xfrm>
        </p:spPr>
        <p:txBody>
          <a:bodyPr/>
          <a:lstStyle/>
          <a:p>
            <a:r>
              <a:rPr lang="en-US" dirty="0"/>
              <a:t>Grad-CAM (working principle)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C1D67F33-CC46-8078-F40D-53CAD58A6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86" y="5114975"/>
            <a:ext cx="3883069" cy="1203968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D5C30B87-4FAE-A884-2300-1F15A0A35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492" y="5371996"/>
            <a:ext cx="3776510" cy="9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0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815D32-57C9-70D9-CC74-6DB6F159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365125"/>
            <a:ext cx="11310729" cy="728179"/>
          </a:xfrm>
        </p:spPr>
        <p:txBody>
          <a:bodyPr/>
          <a:lstStyle/>
          <a:p>
            <a:r>
              <a:rPr lang="en-US" dirty="0"/>
              <a:t>Grad-CAM for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univariate</a:t>
            </a:r>
            <a:r>
              <a:rPr lang="en-US" dirty="0"/>
              <a:t> time series</a:t>
            </a:r>
          </a:p>
        </p:txBody>
      </p:sp>
      <p:pic>
        <p:nvPicPr>
          <p:cNvPr id="7" name="Content Placeholder 6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01A27E4F-37AF-EA58-A1EE-23B9E2471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206" y="1269959"/>
            <a:ext cx="8383588" cy="4710540"/>
          </a:xfrm>
        </p:spPr>
      </p:pic>
    </p:spTree>
    <p:extLst>
      <p:ext uri="{BB962C8B-B14F-4D97-AF65-F5344CB8AC3E}">
        <p14:creationId xmlns:p14="http://schemas.microsoft.com/office/powerpoint/2010/main" val="78586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polygon&#10;&#10;Description automatically generated">
            <a:extLst>
              <a:ext uri="{FF2B5EF4-FFF2-40B4-BE49-F238E27FC236}">
                <a16:creationId xmlns:a16="http://schemas.microsoft.com/office/drawing/2014/main" id="{D12F3DA8-828B-4230-0A3E-32A433D4E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2210" y="1152939"/>
            <a:ext cx="5447579" cy="519222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3E3517A-F6D9-4168-FA61-86CDAD1D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365125"/>
            <a:ext cx="11310729" cy="728179"/>
          </a:xfrm>
        </p:spPr>
        <p:txBody>
          <a:bodyPr/>
          <a:lstStyle/>
          <a:p>
            <a:r>
              <a:rPr lang="en-US" dirty="0"/>
              <a:t>Grad-CAM for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univariate</a:t>
            </a:r>
            <a:r>
              <a:rPr lang="en-US" dirty="0"/>
              <a:t> time series</a:t>
            </a:r>
          </a:p>
        </p:txBody>
      </p:sp>
    </p:spTree>
    <p:extLst>
      <p:ext uri="{BB962C8B-B14F-4D97-AF65-F5344CB8AC3E}">
        <p14:creationId xmlns:p14="http://schemas.microsoft.com/office/powerpoint/2010/main" val="257486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4F0CDF12-F3D3-1490-49E1-0A0E2F32F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242" y="1680572"/>
            <a:ext cx="5032766" cy="34968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AD1BA75-E95B-945E-6322-F2CB5E4C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365125"/>
            <a:ext cx="11310729" cy="728179"/>
          </a:xfrm>
        </p:spPr>
        <p:txBody>
          <a:bodyPr/>
          <a:lstStyle/>
          <a:p>
            <a:r>
              <a:rPr lang="en-US" dirty="0"/>
              <a:t>Grad-CAM for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univariate</a:t>
            </a:r>
            <a:r>
              <a:rPr lang="en-US" dirty="0"/>
              <a:t> time series</a:t>
            </a:r>
          </a:p>
        </p:txBody>
      </p:sp>
    </p:spTree>
    <p:extLst>
      <p:ext uri="{BB962C8B-B14F-4D97-AF65-F5344CB8AC3E}">
        <p14:creationId xmlns:p14="http://schemas.microsoft.com/office/powerpoint/2010/main" val="379196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5CAC07-C0BB-43E9-857B-39DF0583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365125"/>
            <a:ext cx="11310729" cy="728179"/>
          </a:xfrm>
        </p:spPr>
        <p:txBody>
          <a:bodyPr/>
          <a:lstStyle/>
          <a:p>
            <a:r>
              <a:rPr lang="en-US" dirty="0"/>
              <a:t>Grad-CAM for </a:t>
            </a:r>
            <a:r>
              <a:rPr lang="en-US" dirty="0">
                <a:solidFill>
                  <a:srgbClr val="FF0000"/>
                </a:solidFill>
              </a:rPr>
              <a:t>multivariate</a:t>
            </a:r>
            <a:r>
              <a:rPr lang="en-US" dirty="0"/>
              <a:t> time series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1D4F2977-E0D8-2491-DFC7-0525A480AD92}"/>
              </a:ext>
            </a:extLst>
          </p:cNvPr>
          <p:cNvSpPr/>
          <p:nvPr/>
        </p:nvSpPr>
        <p:spPr>
          <a:xfrm>
            <a:off x="2226366" y="2422656"/>
            <a:ext cx="238539" cy="2484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8AFE425-E956-8D13-1277-762FCD601D3D}"/>
              </a:ext>
            </a:extLst>
          </p:cNvPr>
          <p:cNvSpPr/>
          <p:nvPr/>
        </p:nvSpPr>
        <p:spPr>
          <a:xfrm>
            <a:off x="2627245" y="2422656"/>
            <a:ext cx="238539" cy="2484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43EDDAF3-EE2B-E83A-3C69-3549F7CA3B36}"/>
              </a:ext>
            </a:extLst>
          </p:cNvPr>
          <p:cNvSpPr/>
          <p:nvPr/>
        </p:nvSpPr>
        <p:spPr>
          <a:xfrm>
            <a:off x="3031437" y="2422656"/>
            <a:ext cx="238539" cy="2484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C4874C94-62FF-E76C-870E-93F262D37877}"/>
              </a:ext>
            </a:extLst>
          </p:cNvPr>
          <p:cNvSpPr/>
          <p:nvPr/>
        </p:nvSpPr>
        <p:spPr>
          <a:xfrm>
            <a:off x="3432316" y="2422656"/>
            <a:ext cx="238539" cy="2484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73C4F094-8CE7-2211-1015-D5F3388D74D4}"/>
              </a:ext>
            </a:extLst>
          </p:cNvPr>
          <p:cNvSpPr/>
          <p:nvPr/>
        </p:nvSpPr>
        <p:spPr>
          <a:xfrm>
            <a:off x="3803377" y="2422656"/>
            <a:ext cx="238539" cy="2484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1CAD2F3A-47EE-2A7A-9345-AC2580F61807}"/>
              </a:ext>
            </a:extLst>
          </p:cNvPr>
          <p:cNvSpPr/>
          <p:nvPr/>
        </p:nvSpPr>
        <p:spPr>
          <a:xfrm>
            <a:off x="4204256" y="2422656"/>
            <a:ext cx="238539" cy="2484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7049404A-5ED4-808D-2403-3639C35D7643}"/>
              </a:ext>
            </a:extLst>
          </p:cNvPr>
          <p:cNvSpPr/>
          <p:nvPr/>
        </p:nvSpPr>
        <p:spPr>
          <a:xfrm>
            <a:off x="4605135" y="2422656"/>
            <a:ext cx="238539" cy="2484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7B2AAFC7-CBE6-64C0-9AEC-67BADF2245D9}"/>
              </a:ext>
            </a:extLst>
          </p:cNvPr>
          <p:cNvSpPr/>
          <p:nvPr/>
        </p:nvSpPr>
        <p:spPr>
          <a:xfrm>
            <a:off x="5006014" y="2422656"/>
            <a:ext cx="238539" cy="2484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D6A6D88A-B1CE-DBC6-F5B2-6D6A53608224}"/>
              </a:ext>
            </a:extLst>
          </p:cNvPr>
          <p:cNvSpPr/>
          <p:nvPr/>
        </p:nvSpPr>
        <p:spPr>
          <a:xfrm>
            <a:off x="5406893" y="2422656"/>
            <a:ext cx="238539" cy="2484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06A38467-40BC-9BF3-B0E5-615F62B1BB8A}"/>
              </a:ext>
            </a:extLst>
          </p:cNvPr>
          <p:cNvSpPr/>
          <p:nvPr/>
        </p:nvSpPr>
        <p:spPr>
          <a:xfrm>
            <a:off x="5807772" y="2422656"/>
            <a:ext cx="238539" cy="2484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F61AA0B3-3CF0-E245-D597-7FD3DA97CCBD}"/>
              </a:ext>
            </a:extLst>
          </p:cNvPr>
          <p:cNvSpPr/>
          <p:nvPr/>
        </p:nvSpPr>
        <p:spPr>
          <a:xfrm>
            <a:off x="6205339" y="2422656"/>
            <a:ext cx="238539" cy="2484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486C9670-440B-0CFB-3279-52C453369D0B}"/>
              </a:ext>
            </a:extLst>
          </p:cNvPr>
          <p:cNvSpPr/>
          <p:nvPr/>
        </p:nvSpPr>
        <p:spPr>
          <a:xfrm>
            <a:off x="6606218" y="2422656"/>
            <a:ext cx="238539" cy="2484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DB84C6BE-C114-8DB0-9192-ECBDB70E2D86}"/>
              </a:ext>
            </a:extLst>
          </p:cNvPr>
          <p:cNvSpPr/>
          <p:nvPr/>
        </p:nvSpPr>
        <p:spPr>
          <a:xfrm>
            <a:off x="2226366" y="2869921"/>
            <a:ext cx="238539" cy="23853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156558B-D442-6216-B26F-BF49F732AA36}"/>
              </a:ext>
            </a:extLst>
          </p:cNvPr>
          <p:cNvSpPr/>
          <p:nvPr/>
        </p:nvSpPr>
        <p:spPr>
          <a:xfrm>
            <a:off x="2627245" y="2869921"/>
            <a:ext cx="238539" cy="23853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7738ECF-B3ED-72E2-8BE1-FB502E6636D5}"/>
              </a:ext>
            </a:extLst>
          </p:cNvPr>
          <p:cNvSpPr/>
          <p:nvPr/>
        </p:nvSpPr>
        <p:spPr>
          <a:xfrm>
            <a:off x="3028124" y="2869921"/>
            <a:ext cx="238539" cy="23853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BCABE86-E6EF-3A40-DCFC-18312283DAD9}"/>
              </a:ext>
            </a:extLst>
          </p:cNvPr>
          <p:cNvSpPr/>
          <p:nvPr/>
        </p:nvSpPr>
        <p:spPr>
          <a:xfrm>
            <a:off x="3432316" y="2869921"/>
            <a:ext cx="238539" cy="23853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EF6BFDE-CF6B-9427-086D-E63878DF4083}"/>
              </a:ext>
            </a:extLst>
          </p:cNvPr>
          <p:cNvSpPr/>
          <p:nvPr/>
        </p:nvSpPr>
        <p:spPr>
          <a:xfrm>
            <a:off x="3803377" y="2869921"/>
            <a:ext cx="238539" cy="23853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C634B76-9893-8E6F-31D8-3EE2A882BADB}"/>
              </a:ext>
            </a:extLst>
          </p:cNvPr>
          <p:cNvSpPr/>
          <p:nvPr/>
        </p:nvSpPr>
        <p:spPr>
          <a:xfrm>
            <a:off x="4204256" y="2869921"/>
            <a:ext cx="238539" cy="23853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8D75080-6E44-D2DB-2057-400675591185}"/>
              </a:ext>
            </a:extLst>
          </p:cNvPr>
          <p:cNvSpPr/>
          <p:nvPr/>
        </p:nvSpPr>
        <p:spPr>
          <a:xfrm>
            <a:off x="4605135" y="2869921"/>
            <a:ext cx="238539" cy="23853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D694203-3E45-DF01-0449-0BCA5638A02A}"/>
              </a:ext>
            </a:extLst>
          </p:cNvPr>
          <p:cNvSpPr/>
          <p:nvPr/>
        </p:nvSpPr>
        <p:spPr>
          <a:xfrm>
            <a:off x="5009327" y="2869921"/>
            <a:ext cx="238539" cy="23853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EC04879-C3BA-BD25-461D-FD65A2B9AD45}"/>
              </a:ext>
            </a:extLst>
          </p:cNvPr>
          <p:cNvSpPr/>
          <p:nvPr/>
        </p:nvSpPr>
        <p:spPr>
          <a:xfrm>
            <a:off x="5403581" y="2869921"/>
            <a:ext cx="238539" cy="23853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01EA70C-A5AB-7C9F-4D73-673DFA2CA2AA}"/>
              </a:ext>
            </a:extLst>
          </p:cNvPr>
          <p:cNvSpPr/>
          <p:nvPr/>
        </p:nvSpPr>
        <p:spPr>
          <a:xfrm>
            <a:off x="5804460" y="2869921"/>
            <a:ext cx="238539" cy="23853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1662D64-83A2-1CCD-5006-47587A1ED320}"/>
              </a:ext>
            </a:extLst>
          </p:cNvPr>
          <p:cNvSpPr/>
          <p:nvPr/>
        </p:nvSpPr>
        <p:spPr>
          <a:xfrm>
            <a:off x="6205339" y="2869921"/>
            <a:ext cx="238539" cy="23853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AD53093-4541-BE22-3EA0-CD8180A6A4F1}"/>
              </a:ext>
            </a:extLst>
          </p:cNvPr>
          <p:cNvSpPr/>
          <p:nvPr/>
        </p:nvSpPr>
        <p:spPr>
          <a:xfrm>
            <a:off x="6609531" y="2869921"/>
            <a:ext cx="238539" cy="23853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C8A363E-855B-7143-6FA8-6DAD414EE5C5}"/>
              </a:ext>
            </a:extLst>
          </p:cNvPr>
          <p:cNvSpPr/>
          <p:nvPr/>
        </p:nvSpPr>
        <p:spPr>
          <a:xfrm>
            <a:off x="5403580" y="3309730"/>
            <a:ext cx="238539" cy="23853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3C01E0-75CA-7116-DFAB-79F549048666}"/>
              </a:ext>
            </a:extLst>
          </p:cNvPr>
          <p:cNvSpPr/>
          <p:nvPr/>
        </p:nvSpPr>
        <p:spPr>
          <a:xfrm>
            <a:off x="5804458" y="3309730"/>
            <a:ext cx="238539" cy="23853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3D7DD9E-ED21-BCD6-ADF7-55CC8AB9C389}"/>
              </a:ext>
            </a:extLst>
          </p:cNvPr>
          <p:cNvSpPr/>
          <p:nvPr/>
        </p:nvSpPr>
        <p:spPr>
          <a:xfrm>
            <a:off x="6205336" y="3309730"/>
            <a:ext cx="238539" cy="23853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032F1A-9E0B-D011-F07C-89E0B8FEA69C}"/>
              </a:ext>
            </a:extLst>
          </p:cNvPr>
          <p:cNvSpPr/>
          <p:nvPr/>
        </p:nvSpPr>
        <p:spPr>
          <a:xfrm>
            <a:off x="6606217" y="3309730"/>
            <a:ext cx="238539" cy="23853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6A99599-AB0E-AAA0-59BD-1512DF788317}"/>
              </a:ext>
            </a:extLst>
          </p:cNvPr>
          <p:cNvSpPr/>
          <p:nvPr/>
        </p:nvSpPr>
        <p:spPr>
          <a:xfrm>
            <a:off x="3803378" y="3309730"/>
            <a:ext cx="238539" cy="23853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5B452DA-DA82-B547-16D8-FF69EFDB0862}"/>
              </a:ext>
            </a:extLst>
          </p:cNvPr>
          <p:cNvSpPr/>
          <p:nvPr/>
        </p:nvSpPr>
        <p:spPr>
          <a:xfrm>
            <a:off x="4204256" y="3309730"/>
            <a:ext cx="238539" cy="23853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52001B3-BD06-593E-627C-6645F8FDEF95}"/>
              </a:ext>
            </a:extLst>
          </p:cNvPr>
          <p:cNvSpPr/>
          <p:nvPr/>
        </p:nvSpPr>
        <p:spPr>
          <a:xfrm>
            <a:off x="4605134" y="3309730"/>
            <a:ext cx="238539" cy="23853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DEDAF87-EDCD-CEDC-43BA-312F107667EA}"/>
              </a:ext>
            </a:extLst>
          </p:cNvPr>
          <p:cNvSpPr/>
          <p:nvPr/>
        </p:nvSpPr>
        <p:spPr>
          <a:xfrm>
            <a:off x="5006015" y="3309730"/>
            <a:ext cx="238539" cy="23853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71501F2-98FE-64AE-5881-4264FC66249E}"/>
              </a:ext>
            </a:extLst>
          </p:cNvPr>
          <p:cNvSpPr/>
          <p:nvPr/>
        </p:nvSpPr>
        <p:spPr>
          <a:xfrm>
            <a:off x="2226367" y="3309730"/>
            <a:ext cx="238539" cy="23853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3D2C44B-A4F6-6D56-218C-444F88596FB4}"/>
              </a:ext>
            </a:extLst>
          </p:cNvPr>
          <p:cNvSpPr/>
          <p:nvPr/>
        </p:nvSpPr>
        <p:spPr>
          <a:xfrm>
            <a:off x="2627245" y="3309730"/>
            <a:ext cx="238539" cy="23853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CB53975-76BF-2024-4D3F-3CB1A45CD7CF}"/>
              </a:ext>
            </a:extLst>
          </p:cNvPr>
          <p:cNvSpPr/>
          <p:nvPr/>
        </p:nvSpPr>
        <p:spPr>
          <a:xfrm>
            <a:off x="3028123" y="3309730"/>
            <a:ext cx="238539" cy="23853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963E5F8-63AC-5836-8DED-8E9E443BCDC7}"/>
              </a:ext>
            </a:extLst>
          </p:cNvPr>
          <p:cNvSpPr/>
          <p:nvPr/>
        </p:nvSpPr>
        <p:spPr>
          <a:xfrm>
            <a:off x="3429004" y="3309730"/>
            <a:ext cx="238539" cy="23853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gular Pentagon 61">
            <a:extLst>
              <a:ext uri="{FF2B5EF4-FFF2-40B4-BE49-F238E27FC236}">
                <a16:creationId xmlns:a16="http://schemas.microsoft.com/office/drawing/2014/main" id="{9EAB9E48-8C42-FC53-8298-AE3F45BC148C}"/>
              </a:ext>
            </a:extLst>
          </p:cNvPr>
          <p:cNvSpPr/>
          <p:nvPr/>
        </p:nvSpPr>
        <p:spPr>
          <a:xfrm>
            <a:off x="6205336" y="3737110"/>
            <a:ext cx="238538" cy="248478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gular Pentagon 62">
            <a:extLst>
              <a:ext uri="{FF2B5EF4-FFF2-40B4-BE49-F238E27FC236}">
                <a16:creationId xmlns:a16="http://schemas.microsoft.com/office/drawing/2014/main" id="{1DD84B8E-88CF-7F4A-99ED-49CCC4E3FE58}"/>
              </a:ext>
            </a:extLst>
          </p:cNvPr>
          <p:cNvSpPr/>
          <p:nvPr/>
        </p:nvSpPr>
        <p:spPr>
          <a:xfrm>
            <a:off x="6609535" y="3737110"/>
            <a:ext cx="238538" cy="248478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gular Pentagon 63">
            <a:extLst>
              <a:ext uri="{FF2B5EF4-FFF2-40B4-BE49-F238E27FC236}">
                <a16:creationId xmlns:a16="http://schemas.microsoft.com/office/drawing/2014/main" id="{29B4F9D2-8A60-191B-DC47-73F364D93840}"/>
              </a:ext>
            </a:extLst>
          </p:cNvPr>
          <p:cNvSpPr/>
          <p:nvPr/>
        </p:nvSpPr>
        <p:spPr>
          <a:xfrm>
            <a:off x="5807772" y="3737110"/>
            <a:ext cx="238538" cy="248478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gular Pentagon 64">
            <a:extLst>
              <a:ext uri="{FF2B5EF4-FFF2-40B4-BE49-F238E27FC236}">
                <a16:creationId xmlns:a16="http://schemas.microsoft.com/office/drawing/2014/main" id="{D84347CE-7533-5893-871F-0BBF3F0ED791}"/>
              </a:ext>
            </a:extLst>
          </p:cNvPr>
          <p:cNvSpPr/>
          <p:nvPr/>
        </p:nvSpPr>
        <p:spPr>
          <a:xfrm>
            <a:off x="5002698" y="3742084"/>
            <a:ext cx="238538" cy="248478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gular Pentagon 65">
            <a:extLst>
              <a:ext uri="{FF2B5EF4-FFF2-40B4-BE49-F238E27FC236}">
                <a16:creationId xmlns:a16="http://schemas.microsoft.com/office/drawing/2014/main" id="{8C6E5AE8-63C9-2B47-9B30-DEE2490BAB87}"/>
              </a:ext>
            </a:extLst>
          </p:cNvPr>
          <p:cNvSpPr/>
          <p:nvPr/>
        </p:nvSpPr>
        <p:spPr>
          <a:xfrm>
            <a:off x="5406897" y="3742084"/>
            <a:ext cx="238538" cy="248478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gular Pentagon 66">
            <a:extLst>
              <a:ext uri="{FF2B5EF4-FFF2-40B4-BE49-F238E27FC236}">
                <a16:creationId xmlns:a16="http://schemas.microsoft.com/office/drawing/2014/main" id="{60D1AFB8-0E30-1F48-A03B-37E90B6E6DC0}"/>
              </a:ext>
            </a:extLst>
          </p:cNvPr>
          <p:cNvSpPr/>
          <p:nvPr/>
        </p:nvSpPr>
        <p:spPr>
          <a:xfrm>
            <a:off x="4605134" y="3742084"/>
            <a:ext cx="238538" cy="248478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gular Pentagon 67">
            <a:extLst>
              <a:ext uri="{FF2B5EF4-FFF2-40B4-BE49-F238E27FC236}">
                <a16:creationId xmlns:a16="http://schemas.microsoft.com/office/drawing/2014/main" id="{3D8EDEC5-C2D1-C7FB-0D07-D7DA4742198E}"/>
              </a:ext>
            </a:extLst>
          </p:cNvPr>
          <p:cNvSpPr/>
          <p:nvPr/>
        </p:nvSpPr>
        <p:spPr>
          <a:xfrm>
            <a:off x="3796736" y="3737110"/>
            <a:ext cx="238538" cy="248478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gular Pentagon 68">
            <a:extLst>
              <a:ext uri="{FF2B5EF4-FFF2-40B4-BE49-F238E27FC236}">
                <a16:creationId xmlns:a16="http://schemas.microsoft.com/office/drawing/2014/main" id="{BF2C7278-1661-D2D8-159F-A59CCF58FEC1}"/>
              </a:ext>
            </a:extLst>
          </p:cNvPr>
          <p:cNvSpPr/>
          <p:nvPr/>
        </p:nvSpPr>
        <p:spPr>
          <a:xfrm>
            <a:off x="4200935" y="3737110"/>
            <a:ext cx="238538" cy="248478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gular Pentagon 69">
            <a:extLst>
              <a:ext uri="{FF2B5EF4-FFF2-40B4-BE49-F238E27FC236}">
                <a16:creationId xmlns:a16="http://schemas.microsoft.com/office/drawing/2014/main" id="{22AB5C49-26D2-F472-6BA0-DBF0E0821A44}"/>
              </a:ext>
            </a:extLst>
          </p:cNvPr>
          <p:cNvSpPr/>
          <p:nvPr/>
        </p:nvSpPr>
        <p:spPr>
          <a:xfrm>
            <a:off x="3399172" y="3737110"/>
            <a:ext cx="238538" cy="248478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gular Pentagon 70">
            <a:extLst>
              <a:ext uri="{FF2B5EF4-FFF2-40B4-BE49-F238E27FC236}">
                <a16:creationId xmlns:a16="http://schemas.microsoft.com/office/drawing/2014/main" id="{49834CF5-B296-6088-0B78-09B83B07A065}"/>
              </a:ext>
            </a:extLst>
          </p:cNvPr>
          <p:cNvSpPr/>
          <p:nvPr/>
        </p:nvSpPr>
        <p:spPr>
          <a:xfrm>
            <a:off x="2623930" y="3742084"/>
            <a:ext cx="238538" cy="248478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gular Pentagon 71">
            <a:extLst>
              <a:ext uri="{FF2B5EF4-FFF2-40B4-BE49-F238E27FC236}">
                <a16:creationId xmlns:a16="http://schemas.microsoft.com/office/drawing/2014/main" id="{BC9664D0-B289-ACC5-F113-660A5A3CF910}"/>
              </a:ext>
            </a:extLst>
          </p:cNvPr>
          <p:cNvSpPr/>
          <p:nvPr/>
        </p:nvSpPr>
        <p:spPr>
          <a:xfrm>
            <a:off x="3028129" y="3742084"/>
            <a:ext cx="238538" cy="248478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gular Pentagon 72">
            <a:extLst>
              <a:ext uri="{FF2B5EF4-FFF2-40B4-BE49-F238E27FC236}">
                <a16:creationId xmlns:a16="http://schemas.microsoft.com/office/drawing/2014/main" id="{42584A5F-6635-3144-7723-8BA90FDEFFD4}"/>
              </a:ext>
            </a:extLst>
          </p:cNvPr>
          <p:cNvSpPr/>
          <p:nvPr/>
        </p:nvSpPr>
        <p:spPr>
          <a:xfrm>
            <a:off x="2226366" y="3742084"/>
            <a:ext cx="238538" cy="248478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Pie 73">
            <a:extLst>
              <a:ext uri="{FF2B5EF4-FFF2-40B4-BE49-F238E27FC236}">
                <a16:creationId xmlns:a16="http://schemas.microsoft.com/office/drawing/2014/main" id="{ED358883-A3E4-E4C6-62E1-8CEAE4B911DA}"/>
              </a:ext>
            </a:extLst>
          </p:cNvPr>
          <p:cNvSpPr/>
          <p:nvPr/>
        </p:nvSpPr>
        <p:spPr>
          <a:xfrm>
            <a:off x="6606216" y="4174433"/>
            <a:ext cx="238539" cy="238539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Pie 74">
            <a:extLst>
              <a:ext uri="{FF2B5EF4-FFF2-40B4-BE49-F238E27FC236}">
                <a16:creationId xmlns:a16="http://schemas.microsoft.com/office/drawing/2014/main" id="{DD3E578D-8699-9A95-C7B4-156DEE554D43}"/>
              </a:ext>
            </a:extLst>
          </p:cNvPr>
          <p:cNvSpPr/>
          <p:nvPr/>
        </p:nvSpPr>
        <p:spPr>
          <a:xfrm>
            <a:off x="6205336" y="4174433"/>
            <a:ext cx="238539" cy="238539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Pie 75">
            <a:extLst>
              <a:ext uri="{FF2B5EF4-FFF2-40B4-BE49-F238E27FC236}">
                <a16:creationId xmlns:a16="http://schemas.microsoft.com/office/drawing/2014/main" id="{BB7A83F8-B58A-DD8A-0F2C-DB083798EBD2}"/>
              </a:ext>
            </a:extLst>
          </p:cNvPr>
          <p:cNvSpPr/>
          <p:nvPr/>
        </p:nvSpPr>
        <p:spPr>
          <a:xfrm>
            <a:off x="5804458" y="4174433"/>
            <a:ext cx="238539" cy="238539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Pie 76">
            <a:extLst>
              <a:ext uri="{FF2B5EF4-FFF2-40B4-BE49-F238E27FC236}">
                <a16:creationId xmlns:a16="http://schemas.microsoft.com/office/drawing/2014/main" id="{8B16433A-F85F-2D48-FF30-5DFA73053602}"/>
              </a:ext>
            </a:extLst>
          </p:cNvPr>
          <p:cNvSpPr/>
          <p:nvPr/>
        </p:nvSpPr>
        <p:spPr>
          <a:xfrm>
            <a:off x="5403580" y="4184377"/>
            <a:ext cx="238539" cy="238539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Pie 77">
            <a:extLst>
              <a:ext uri="{FF2B5EF4-FFF2-40B4-BE49-F238E27FC236}">
                <a16:creationId xmlns:a16="http://schemas.microsoft.com/office/drawing/2014/main" id="{F6340499-B8D8-7154-12F2-045EBA65D1DE}"/>
              </a:ext>
            </a:extLst>
          </p:cNvPr>
          <p:cNvSpPr/>
          <p:nvPr/>
        </p:nvSpPr>
        <p:spPr>
          <a:xfrm>
            <a:off x="5002698" y="4184377"/>
            <a:ext cx="238539" cy="238539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Pie 78">
            <a:extLst>
              <a:ext uri="{FF2B5EF4-FFF2-40B4-BE49-F238E27FC236}">
                <a16:creationId xmlns:a16="http://schemas.microsoft.com/office/drawing/2014/main" id="{49B26EA4-D518-FC31-FC76-D2158FDC691E}"/>
              </a:ext>
            </a:extLst>
          </p:cNvPr>
          <p:cNvSpPr/>
          <p:nvPr/>
        </p:nvSpPr>
        <p:spPr>
          <a:xfrm>
            <a:off x="4601807" y="4184377"/>
            <a:ext cx="238539" cy="238539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Pie 79">
            <a:extLst>
              <a:ext uri="{FF2B5EF4-FFF2-40B4-BE49-F238E27FC236}">
                <a16:creationId xmlns:a16="http://schemas.microsoft.com/office/drawing/2014/main" id="{28CE5E65-7A7D-CD41-AA52-E0DE6B195F14}"/>
              </a:ext>
            </a:extLst>
          </p:cNvPr>
          <p:cNvSpPr/>
          <p:nvPr/>
        </p:nvSpPr>
        <p:spPr>
          <a:xfrm>
            <a:off x="4200927" y="4184377"/>
            <a:ext cx="238539" cy="238539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Pie 80">
            <a:extLst>
              <a:ext uri="{FF2B5EF4-FFF2-40B4-BE49-F238E27FC236}">
                <a16:creationId xmlns:a16="http://schemas.microsoft.com/office/drawing/2014/main" id="{E797EE08-5CCD-5BD2-4864-B4102DCF8D36}"/>
              </a:ext>
            </a:extLst>
          </p:cNvPr>
          <p:cNvSpPr/>
          <p:nvPr/>
        </p:nvSpPr>
        <p:spPr>
          <a:xfrm>
            <a:off x="3800049" y="4184377"/>
            <a:ext cx="238539" cy="238539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Pie 81">
            <a:extLst>
              <a:ext uri="{FF2B5EF4-FFF2-40B4-BE49-F238E27FC236}">
                <a16:creationId xmlns:a16="http://schemas.microsoft.com/office/drawing/2014/main" id="{15BCC192-126F-F81C-FB2F-2A77C94081C5}"/>
              </a:ext>
            </a:extLst>
          </p:cNvPr>
          <p:cNvSpPr/>
          <p:nvPr/>
        </p:nvSpPr>
        <p:spPr>
          <a:xfrm>
            <a:off x="3399171" y="4194321"/>
            <a:ext cx="238539" cy="238539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Pie 82">
            <a:extLst>
              <a:ext uri="{FF2B5EF4-FFF2-40B4-BE49-F238E27FC236}">
                <a16:creationId xmlns:a16="http://schemas.microsoft.com/office/drawing/2014/main" id="{F3E5D0B2-F51C-B3C0-6F19-F69FF3BC678D}"/>
              </a:ext>
            </a:extLst>
          </p:cNvPr>
          <p:cNvSpPr/>
          <p:nvPr/>
        </p:nvSpPr>
        <p:spPr>
          <a:xfrm>
            <a:off x="2998289" y="4194321"/>
            <a:ext cx="238539" cy="238539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Pie 83">
            <a:extLst>
              <a:ext uri="{FF2B5EF4-FFF2-40B4-BE49-F238E27FC236}">
                <a16:creationId xmlns:a16="http://schemas.microsoft.com/office/drawing/2014/main" id="{75BD6344-9B40-C5D0-B282-C0F4858ECA75}"/>
              </a:ext>
            </a:extLst>
          </p:cNvPr>
          <p:cNvSpPr/>
          <p:nvPr/>
        </p:nvSpPr>
        <p:spPr>
          <a:xfrm>
            <a:off x="2597398" y="4194321"/>
            <a:ext cx="238539" cy="238539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Pie 84">
            <a:extLst>
              <a:ext uri="{FF2B5EF4-FFF2-40B4-BE49-F238E27FC236}">
                <a16:creationId xmlns:a16="http://schemas.microsoft.com/office/drawing/2014/main" id="{F02DAA9B-B751-0574-28F0-D1CE9E4D8F45}"/>
              </a:ext>
            </a:extLst>
          </p:cNvPr>
          <p:cNvSpPr/>
          <p:nvPr/>
        </p:nvSpPr>
        <p:spPr>
          <a:xfrm>
            <a:off x="2196518" y="4194321"/>
            <a:ext cx="238539" cy="238539"/>
          </a:xfrm>
          <a:prstGeom prst="pi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Double Bracket 88">
            <a:extLst>
              <a:ext uri="{FF2B5EF4-FFF2-40B4-BE49-F238E27FC236}">
                <a16:creationId xmlns:a16="http://schemas.microsoft.com/office/drawing/2014/main" id="{EDFD59B7-28F5-ACED-B468-A7B367674AEE}"/>
              </a:ext>
            </a:extLst>
          </p:cNvPr>
          <p:cNvSpPr/>
          <p:nvPr/>
        </p:nvSpPr>
        <p:spPr>
          <a:xfrm>
            <a:off x="1828800" y="2108501"/>
            <a:ext cx="5303520" cy="2710927"/>
          </a:xfrm>
          <a:prstGeom prst="bracketPair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uble Bracket 89">
            <a:extLst>
              <a:ext uri="{FF2B5EF4-FFF2-40B4-BE49-F238E27FC236}">
                <a16:creationId xmlns:a16="http://schemas.microsoft.com/office/drawing/2014/main" id="{1A4B0BBB-923B-80D8-3441-2086E6230409}"/>
              </a:ext>
            </a:extLst>
          </p:cNvPr>
          <p:cNvSpPr/>
          <p:nvPr/>
        </p:nvSpPr>
        <p:spPr>
          <a:xfrm>
            <a:off x="7627172" y="2108501"/>
            <a:ext cx="1721223" cy="2710927"/>
          </a:xfrm>
          <a:prstGeom prst="bracket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F72AA04-81B7-4736-7CED-AB37E568109E}"/>
              </a:ext>
            </a:extLst>
          </p:cNvPr>
          <p:cNvSpPr txBox="1"/>
          <p:nvPr/>
        </p:nvSpPr>
        <p:spPr>
          <a:xfrm>
            <a:off x="8162213" y="2671134"/>
            <a:ext cx="651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</a:t>
            </a:r>
          </a:p>
          <a:p>
            <a:endParaRPr lang="en-US" dirty="0"/>
          </a:p>
          <a:p>
            <a:pPr algn="ctr"/>
            <a:r>
              <a:rPr lang="en-US" dirty="0"/>
              <a:t>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C94155-50D3-27F9-6F27-EECD1B800BD5}"/>
              </a:ext>
            </a:extLst>
          </p:cNvPr>
          <p:cNvGrpSpPr/>
          <p:nvPr/>
        </p:nvGrpSpPr>
        <p:grpSpPr>
          <a:xfrm>
            <a:off x="2045884" y="5287498"/>
            <a:ext cx="19080" cy="1080"/>
            <a:chOff x="2045884" y="5287498"/>
            <a:chExt cx="19080" cy="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669FF3-68E5-2EE2-2CA1-18F1706871A6}"/>
                    </a:ext>
                  </a:extLst>
                </p14:cNvPr>
                <p14:cNvContentPartPr/>
                <p14:nvPr/>
              </p14:nvContentPartPr>
              <p14:xfrm>
                <a:off x="2045884" y="5288218"/>
                <a:ext cx="1440" cy="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669FF3-68E5-2EE2-2CA1-18F1706871A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41564" y="5283898"/>
                  <a:ext cx="100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14F39D7-2DBC-6048-B531-1F71EFC658E4}"/>
                    </a:ext>
                  </a:extLst>
                </p14:cNvPr>
                <p14:cNvContentPartPr/>
                <p14:nvPr/>
              </p14:nvContentPartPr>
              <p14:xfrm>
                <a:off x="2064604" y="5287498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14F39D7-2DBC-6048-B531-1F71EFC658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60284" y="52831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04097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225</Words>
  <Application>Microsoft Macintosh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Grad-CAM for Interpreting DNN Model Decisions</vt:lpstr>
      <vt:lpstr>Grad-CAM</vt:lpstr>
      <vt:lpstr>Grad-CAM</vt:lpstr>
      <vt:lpstr>Grad-CAM</vt:lpstr>
      <vt:lpstr>Grad-CAM (working principle)</vt:lpstr>
      <vt:lpstr>Grad-CAM for univariate time series</vt:lpstr>
      <vt:lpstr>Grad-CAM for univariate time series</vt:lpstr>
      <vt:lpstr>Grad-CAM for univariate time series</vt:lpstr>
      <vt:lpstr>Grad-CAM for multivariate time series</vt:lpstr>
      <vt:lpstr>Grad-CAM for multivariate time series</vt:lpstr>
      <vt:lpstr>Grad-CAM for multivariate time series</vt:lpstr>
      <vt:lpstr>Grad-CAM for multivariate time series</vt:lpstr>
      <vt:lpstr>Grad-CAM for multivariate time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Grad-CAM for Interpreting DNN Model Decisions</dc:title>
  <dc:creator>Asiful Arefeen (Student)</dc:creator>
  <cp:lastModifiedBy>Asiful Arefeen (Student)</cp:lastModifiedBy>
  <cp:revision>4</cp:revision>
  <dcterms:created xsi:type="dcterms:W3CDTF">2022-07-21T17:05:07Z</dcterms:created>
  <dcterms:modified xsi:type="dcterms:W3CDTF">2022-07-22T21:22:07Z</dcterms:modified>
</cp:coreProperties>
</file>